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23"/>
  </p:notesMasterIdLst>
  <p:sldIdLst>
    <p:sldId id="262" r:id="rId3"/>
    <p:sldId id="264" r:id="rId4"/>
    <p:sldId id="267" r:id="rId5"/>
    <p:sldId id="268" r:id="rId6"/>
    <p:sldId id="283" r:id="rId7"/>
    <p:sldId id="271" r:id="rId8"/>
    <p:sldId id="276" r:id="rId9"/>
    <p:sldId id="273" r:id="rId10"/>
    <p:sldId id="274" r:id="rId11"/>
    <p:sldId id="275" r:id="rId12"/>
    <p:sldId id="272" r:id="rId13"/>
    <p:sldId id="277" r:id="rId14"/>
    <p:sldId id="278" r:id="rId15"/>
    <p:sldId id="284" r:id="rId16"/>
    <p:sldId id="269" r:id="rId17"/>
    <p:sldId id="281" r:id="rId18"/>
    <p:sldId id="265" r:id="rId19"/>
    <p:sldId id="282" r:id="rId20"/>
    <p:sldId id="270"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DF2C8C-9BDF-406F-9DBC-B370F181FFB9}" type="datetimeFigureOut">
              <a:rPr lang="en-US" smtClean="0"/>
              <a:t>4/29/2020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0F3157-D7B9-461B-8D67-E45A4CC6A823}" type="slidenum">
              <a:rPr lang="en-US" smtClean="0"/>
              <a:t>‹#›</a:t>
            </a:fld>
            <a:endParaRPr lang="en-US"/>
          </a:p>
        </p:txBody>
      </p:sp>
    </p:spTree>
    <p:extLst>
      <p:ext uri="{BB962C8B-B14F-4D97-AF65-F5344CB8AC3E}">
        <p14:creationId xmlns:p14="http://schemas.microsoft.com/office/powerpoint/2010/main" val="177975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zoranz.net/Publications/zivkovic2004ICPR.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search/cs?searchtype=author&amp;query=Schroff%2C+F"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arxiv.org/abs/1503.03832v1" TargetMode="External"/><Relationship Id="rId5" Type="http://schemas.openxmlformats.org/officeDocument/2006/relationships/hyperlink" Target="https://arxiv.org/search/cs?searchtype=author&amp;query=Philbin%2C+J" TargetMode="External"/><Relationship Id="rId4" Type="http://schemas.openxmlformats.org/officeDocument/2006/relationships/hyperlink" Target="https://arxiv.org/search/cs?searchtype=author&amp;query=Kalenichenko%2C+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Overview: Detect movement in webcam video through the Background Subtraction method. Any detected movement will be display in white against a black background.</a:t>
            </a:r>
          </a:p>
          <a:p>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Background Initialization – compute an initial model of the background</a:t>
            </a:r>
          </a:p>
          <a:p>
            <a:pPr marL="228600" indent="-228600">
              <a:buAutoNum type="arabicPeriod"/>
            </a:pPr>
            <a:r>
              <a:rPr lang="en-SG" sz="1200" b="0" i="0" kern="1200" dirty="0">
                <a:solidFill>
                  <a:schemeClr val="tx1"/>
                </a:solidFill>
                <a:effectLst/>
                <a:latin typeface="+mn-lt"/>
                <a:ea typeface="+mn-ea"/>
                <a:cs typeface="+mn-cs"/>
              </a:rPr>
              <a:t>Generate the foreground mask using the cv::</a:t>
            </a:r>
            <a:r>
              <a:rPr lang="en-SG" sz="1200" b="0" i="0" kern="1200" dirty="0" err="1">
                <a:solidFill>
                  <a:schemeClr val="tx1"/>
                </a:solidFill>
                <a:effectLst/>
                <a:latin typeface="+mn-lt"/>
                <a:ea typeface="+mn-ea"/>
                <a:cs typeface="+mn-cs"/>
              </a:rPr>
              <a:t>BackgroundSubtractor</a:t>
            </a:r>
            <a:r>
              <a:rPr lang="en-SG" sz="1200" b="0" i="0" kern="1200" dirty="0">
                <a:solidFill>
                  <a:schemeClr val="tx1"/>
                </a:solidFill>
                <a:effectLst/>
                <a:latin typeface="+mn-lt"/>
                <a:ea typeface="+mn-ea"/>
                <a:cs typeface="+mn-cs"/>
              </a:rPr>
              <a:t> object </a:t>
            </a:r>
          </a:p>
          <a:p>
            <a:pPr marL="228600" indent="-228600">
              <a:buAutoNum type="arabicPeriod"/>
            </a:pPr>
            <a:r>
              <a:rPr lang="en-SG" sz="1200" b="0" i="0" kern="1200" dirty="0">
                <a:solidFill>
                  <a:schemeClr val="tx1"/>
                </a:solidFill>
                <a:effectLst/>
                <a:latin typeface="+mn-lt"/>
                <a:ea typeface="+mn-ea"/>
                <a:cs typeface="+mn-cs"/>
              </a:rPr>
              <a:t>Read the video stream images sequence using the cv::</a:t>
            </a:r>
            <a:r>
              <a:rPr lang="en-SG" sz="1200" b="0" i="0" kern="1200" dirty="0" err="1">
                <a:solidFill>
                  <a:schemeClr val="tx1"/>
                </a:solidFill>
                <a:effectLst/>
                <a:latin typeface="+mn-lt"/>
                <a:ea typeface="+mn-ea"/>
                <a:cs typeface="+mn-cs"/>
              </a:rPr>
              <a:t>VideoCapture</a:t>
            </a:r>
            <a:endParaRPr lang="en-SG" sz="1200" b="0" i="0" kern="1200" dirty="0">
              <a:solidFill>
                <a:schemeClr val="tx1"/>
              </a:solidFill>
              <a:effectLst/>
              <a:latin typeface="+mn-lt"/>
              <a:ea typeface="+mn-ea"/>
              <a:cs typeface="+mn-cs"/>
            </a:endParaRPr>
          </a:p>
          <a:p>
            <a:pPr marL="228600" indent="-228600">
              <a:buAutoNum type="arabicPeriod"/>
            </a:pPr>
            <a:endParaRPr lang="en-SG" sz="1200" b="0" i="0" kern="1200" dirty="0">
              <a:solidFill>
                <a:schemeClr val="tx1"/>
              </a:solidFill>
              <a:effectLst/>
              <a:latin typeface="+mn-lt"/>
              <a:ea typeface="+mn-ea"/>
              <a:cs typeface="+mn-cs"/>
            </a:endParaRPr>
          </a:p>
          <a:p>
            <a:r>
              <a:rPr lang="en-SG" sz="1200" b="0" i="0" kern="1200" dirty="0">
                <a:solidFill>
                  <a:schemeClr val="tx1"/>
                </a:solidFill>
                <a:effectLst/>
                <a:latin typeface="+mn-lt"/>
                <a:ea typeface="+mn-ea"/>
                <a:cs typeface="+mn-cs"/>
              </a:rPr>
              <a:t>Background Update – update model in order to adapt to possible changes in the scene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kern="1200" dirty="0">
                <a:solidFill>
                  <a:schemeClr val="tx1"/>
                </a:solidFill>
                <a:effectLst/>
                <a:latin typeface="+mn-lt"/>
                <a:ea typeface="+mn-ea"/>
                <a:cs typeface="+mn-cs"/>
              </a:rPr>
              <a:t>Each frame currently calculate the foreground mask and updating the background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kern="1200" dirty="0">
                <a:solidFill>
                  <a:schemeClr val="tx1"/>
                </a:solidFill>
                <a:effectLst/>
                <a:latin typeface="+mn-lt"/>
                <a:ea typeface="+mn-ea"/>
                <a:cs typeface="+mn-cs"/>
              </a:rPr>
              <a:t>Results of the updated video stream is displayed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Model = Gaussian mixture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Background Subtraction triggers Face Recognition by -  black area (i.e., values of 0) &lt; 98% (adjustable threshold)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kern="1200" dirty="0">
                <a:solidFill>
                  <a:schemeClr val="tx1"/>
                </a:solidFill>
                <a:effectLst/>
                <a:latin typeface="+mn-lt"/>
                <a:ea typeface="+mn-ea"/>
                <a:cs typeface="+mn-cs"/>
              </a:rPr>
              <a:t>Reference: </a:t>
            </a:r>
            <a:r>
              <a:rPr lang="en-SG" sz="1200" b="0" i="0" kern="1200" dirty="0" err="1">
                <a:solidFill>
                  <a:schemeClr val="tx1"/>
                </a:solidFill>
                <a:effectLst/>
                <a:latin typeface="+mn-lt"/>
                <a:ea typeface="+mn-ea"/>
                <a:cs typeface="+mn-cs"/>
              </a:rPr>
              <a:t>Z.Zivkovic</a:t>
            </a:r>
            <a:r>
              <a:rPr lang="en-SG" sz="1200" b="0" i="0" kern="1200" dirty="0">
                <a:solidFill>
                  <a:schemeClr val="tx1"/>
                </a:solidFill>
                <a:effectLst/>
                <a:latin typeface="+mn-lt"/>
                <a:ea typeface="+mn-ea"/>
                <a:cs typeface="+mn-cs"/>
              </a:rPr>
              <a:t>, </a:t>
            </a:r>
            <a:r>
              <a:rPr lang="en-SG" sz="1200" b="0" i="1" kern="1200" dirty="0">
                <a:solidFill>
                  <a:schemeClr val="tx1"/>
                </a:solidFill>
                <a:effectLst/>
                <a:latin typeface="+mn-lt"/>
                <a:ea typeface="+mn-ea"/>
                <a:cs typeface="+mn-cs"/>
              </a:rPr>
              <a:t>Improved adaptive Gaussian mixture model for background subtraction</a:t>
            </a:r>
            <a:r>
              <a:rPr lang="en-SG" sz="1200" b="0" i="0" kern="1200" dirty="0">
                <a:solidFill>
                  <a:schemeClr val="tx1"/>
                </a:solidFill>
                <a:effectLst/>
                <a:latin typeface="+mn-lt"/>
                <a:ea typeface="+mn-ea"/>
                <a:cs typeface="+mn-cs"/>
              </a:rPr>
              <a:t>, International Conference Pattern Recognition, UK, August, 2004, </a:t>
            </a:r>
            <a:r>
              <a:rPr lang="en-SG" sz="1200" b="0" i="0" u="sng" kern="1200" dirty="0">
                <a:solidFill>
                  <a:schemeClr val="tx1"/>
                </a:solidFill>
                <a:effectLst/>
                <a:latin typeface="+mn-lt"/>
                <a:ea typeface="+mn-ea"/>
                <a:cs typeface="+mn-cs"/>
                <a:hlinkClick r:id="rId3"/>
              </a:rPr>
              <a:t>http://www.zoranz.net/Publications/zivkovic2004ICPR.pdf</a:t>
            </a:r>
            <a:endParaRPr lang="en-SG"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SG"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1C8B62-8326-1C4E-8CE4-B6C2A2B1B0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591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8</a:t>
            </a:fld>
            <a:endParaRPr lang="en-US" dirty="0"/>
          </a:p>
        </p:txBody>
      </p:sp>
    </p:spTree>
    <p:extLst>
      <p:ext uri="{BB962C8B-B14F-4D97-AF65-F5344CB8AC3E}">
        <p14:creationId xmlns:p14="http://schemas.microsoft.com/office/powerpoint/2010/main" val="2639876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9</a:t>
            </a:fld>
            <a:endParaRPr lang="en-US" dirty="0"/>
          </a:p>
        </p:txBody>
      </p:sp>
    </p:spTree>
    <p:extLst>
      <p:ext uri="{BB962C8B-B14F-4D97-AF65-F5344CB8AC3E}">
        <p14:creationId xmlns:p14="http://schemas.microsoft.com/office/powerpoint/2010/main" val="135856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10</a:t>
            </a:fld>
            <a:endParaRPr lang="en-US" dirty="0"/>
          </a:p>
        </p:txBody>
      </p:sp>
    </p:spTree>
    <p:extLst>
      <p:ext uri="{BB962C8B-B14F-4D97-AF65-F5344CB8AC3E}">
        <p14:creationId xmlns:p14="http://schemas.microsoft.com/office/powerpoint/2010/main" val="3041234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sz="1200" b="1" i="0" kern="1200" dirty="0" err="1">
                <a:solidFill>
                  <a:schemeClr val="tx1"/>
                </a:solidFill>
                <a:effectLst/>
                <a:latin typeface="+mn-lt"/>
                <a:ea typeface="+mn-ea"/>
                <a:cs typeface="+mn-cs"/>
              </a:rPr>
              <a:t>FaceNet</a:t>
            </a:r>
            <a:r>
              <a:rPr lang="en-US" sz="1200" b="1" i="0" kern="1200" dirty="0">
                <a:solidFill>
                  <a:schemeClr val="tx1"/>
                </a:solidFill>
                <a:effectLst/>
                <a:latin typeface="+mn-lt"/>
                <a:ea typeface="+mn-ea"/>
                <a:cs typeface="+mn-cs"/>
              </a:rPr>
              <a:t>: A Unified Embedding for Face Recognition and Clustering</a:t>
            </a:r>
          </a:p>
          <a:p>
            <a:r>
              <a:rPr lang="en-US" sz="1200" b="0" i="0" u="none" strike="noStrike" kern="1200" dirty="0">
                <a:solidFill>
                  <a:schemeClr val="tx1"/>
                </a:solidFill>
                <a:effectLst/>
                <a:latin typeface="+mn-lt"/>
                <a:ea typeface="+mn-ea"/>
                <a:cs typeface="+mn-cs"/>
                <a:hlinkClick r:id="rId3"/>
              </a:rPr>
              <a:t>Florian </a:t>
            </a:r>
            <a:r>
              <a:rPr lang="en-US" sz="1200" b="0" i="0" u="none" strike="noStrike" kern="1200" dirty="0" err="1">
                <a:solidFill>
                  <a:schemeClr val="tx1"/>
                </a:solidFill>
                <a:effectLst/>
                <a:latin typeface="+mn-lt"/>
                <a:ea typeface="+mn-ea"/>
                <a:cs typeface="+mn-cs"/>
                <a:hlinkClick r:id="rId3"/>
              </a:rPr>
              <a:t>Schroff</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Dmitry </a:t>
            </a:r>
            <a:r>
              <a:rPr lang="en-US" sz="1200" b="0" i="0" u="none" strike="noStrike" kern="1200" dirty="0" err="1">
                <a:solidFill>
                  <a:schemeClr val="tx1"/>
                </a:solidFill>
                <a:effectLst/>
                <a:latin typeface="+mn-lt"/>
                <a:ea typeface="+mn-ea"/>
                <a:cs typeface="+mn-cs"/>
                <a:hlinkClick r:id="rId4"/>
              </a:rPr>
              <a:t>Kalenichenko</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James Philbin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(Submitted on 12 Mar 2015 (</a:t>
            </a:r>
            <a:r>
              <a:rPr lang="en-US" sz="1200" b="0" i="1" u="none" strike="noStrike" kern="1200" dirty="0">
                <a:solidFill>
                  <a:schemeClr val="tx1"/>
                </a:solidFill>
                <a:effectLst/>
                <a:latin typeface="+mn-lt"/>
                <a:ea typeface="+mn-ea"/>
                <a:cs typeface="+mn-cs"/>
                <a:hlinkClick r:id="rId6"/>
              </a:rPr>
              <a:t>v1</a:t>
            </a:r>
            <a:r>
              <a:rPr lang="en-US" sz="1200" b="0" i="1" kern="1200" dirty="0">
                <a:solidFill>
                  <a:schemeClr val="tx1"/>
                </a:solidFill>
                <a:effectLst/>
                <a:latin typeface="+mn-lt"/>
                <a:ea typeface="+mn-ea"/>
                <a:cs typeface="+mn-cs"/>
              </a:rPr>
              <a:t>), last revised 17 Jun 2015 (this version, v3))</a:t>
            </a:r>
          </a:p>
          <a:p>
            <a:endParaRPr lang="en-US" dirty="0"/>
          </a:p>
        </p:txBody>
      </p:sp>
      <p:sp>
        <p:nvSpPr>
          <p:cNvPr id="4" name="Slide Number Placeholder 3"/>
          <p:cNvSpPr>
            <a:spLocks noGrp="1"/>
          </p:cNvSpPr>
          <p:nvPr>
            <p:ph type="sldNum" sz="quarter" idx="5"/>
          </p:nvPr>
        </p:nvSpPr>
        <p:spPr/>
        <p:txBody>
          <a:bodyPr/>
          <a:lstStyle/>
          <a:p>
            <a:fld id="{79FB4E22-4E04-4227-AC2D-6C9A46D5A035}" type="slidenum">
              <a:rPr lang="en-US" smtClean="0"/>
              <a:t>11</a:t>
            </a:fld>
            <a:endParaRPr lang="en-US" dirty="0"/>
          </a:p>
        </p:txBody>
      </p:sp>
    </p:spTree>
    <p:extLst>
      <p:ext uri="{BB962C8B-B14F-4D97-AF65-F5344CB8AC3E}">
        <p14:creationId xmlns:p14="http://schemas.microsoft.com/office/powerpoint/2010/main" val="2320108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sng" kern="1200" dirty="0">
                <a:solidFill>
                  <a:schemeClr val="tx1"/>
                </a:solidFill>
                <a:effectLst/>
                <a:latin typeface="+mn-lt"/>
                <a:ea typeface="+mn-ea"/>
                <a:cs typeface="+mn-cs"/>
              </a:rPr>
              <a:t>Purpose of Alert Mechanism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non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u="none" kern="1200" dirty="0">
                <a:solidFill>
                  <a:schemeClr val="tx1"/>
                </a:solidFill>
                <a:effectLst/>
                <a:latin typeface="+mn-lt"/>
                <a:ea typeface="+mn-ea"/>
                <a:cs typeface="+mn-cs"/>
              </a:rPr>
              <a:t>SMS: Project members to quickly attend to the intruder(s) i.e., take action to stop the intruder(s)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0" i="0" u="none" kern="1200" dirty="0">
                <a:solidFill>
                  <a:schemeClr val="tx1"/>
                </a:solidFill>
                <a:effectLst/>
                <a:latin typeface="+mn-lt"/>
                <a:ea typeface="+mn-ea"/>
                <a:cs typeface="+mn-cs"/>
              </a:rPr>
              <a:t>Email: Generate Incident Report to the project team &amp; Management i.e., After-Action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sng" kern="1200" dirty="0">
                <a:solidFill>
                  <a:schemeClr val="tx1"/>
                </a:solidFill>
                <a:effectLst/>
                <a:latin typeface="+mn-lt"/>
                <a:ea typeface="+mn-ea"/>
                <a:cs typeface="+mn-cs"/>
              </a:rPr>
              <a:t>Trigger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none" kern="1200" dirty="0">
                <a:solidFill>
                  <a:schemeClr val="tx1"/>
                </a:solidFill>
                <a:effectLst/>
                <a:latin typeface="+mn-lt"/>
                <a:ea typeface="+mn-ea"/>
                <a:cs typeface="+mn-cs"/>
              </a:rPr>
              <a:t>1. “</a:t>
            </a:r>
            <a:r>
              <a:rPr lang="en-SG" sz="1200" b="0" i="0" u="none" kern="1200" dirty="0" err="1">
                <a:solidFill>
                  <a:schemeClr val="tx1"/>
                </a:solidFill>
                <a:effectLst/>
                <a:latin typeface="+mn-lt"/>
                <a:ea typeface="+mn-ea"/>
                <a:cs typeface="+mn-cs"/>
              </a:rPr>
              <a:t>Unkown</a:t>
            </a:r>
            <a:r>
              <a:rPr lang="en-SG" sz="1200" b="0" i="0" u="none" kern="1200" dirty="0">
                <a:solidFill>
                  <a:schemeClr val="tx1"/>
                </a:solidFill>
                <a:effectLst/>
                <a:latin typeface="+mn-lt"/>
                <a:ea typeface="+mn-ea"/>
                <a:cs typeface="+mn-cs"/>
              </a:rPr>
              <a:t>” label generated by face recognition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0" i="0" u="sng" kern="1200" dirty="0">
                <a:solidFill>
                  <a:schemeClr val="tx1"/>
                </a:solidFill>
                <a:effectLst/>
                <a:latin typeface="+mn-lt"/>
                <a:ea typeface="+mn-ea"/>
                <a:cs typeface="+mn-cs"/>
              </a:rPr>
              <a:t>Twilio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Communication API for SMS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It works in the background to bridge the gap between web-based applications and telephones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1" i="0" kern="1200" dirty="0">
                <a:solidFill>
                  <a:schemeClr val="tx1"/>
                </a:solidFill>
                <a:effectLst/>
                <a:latin typeface="+mn-lt"/>
                <a:ea typeface="+mn-ea"/>
                <a:cs typeface="+mn-cs"/>
              </a:rPr>
              <a:t>Application-initiated event</a:t>
            </a:r>
            <a:r>
              <a:rPr lang="en-SG" sz="1200" b="0" i="0" kern="1200" dirty="0">
                <a:solidFill>
                  <a:schemeClr val="tx1"/>
                </a:solidFill>
                <a:effectLst/>
                <a:latin typeface="+mn-lt"/>
                <a:ea typeface="+mn-ea"/>
                <a:cs typeface="+mn-cs"/>
              </a:rPr>
              <a:t> - initiated via Twilio's public REST API</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SG" sz="1200" b="0" i="0" kern="1200" dirty="0">
                <a:solidFill>
                  <a:schemeClr val="tx1"/>
                </a:solidFill>
                <a:effectLst/>
                <a:latin typeface="+mn-lt"/>
                <a:ea typeface="+mn-ea"/>
                <a:cs typeface="+mn-cs"/>
              </a:rPr>
              <a:t>In our case, our python script send an HTTP request to Twilio’s API to send a text message from the application's phone number to a recipient phone number, with a message containing the alert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i="0" kern="1200" dirty="0">
              <a:solidFill>
                <a:schemeClr val="tx1"/>
              </a:solidFill>
              <a:effectLst/>
              <a:latin typeface="+mn-lt"/>
              <a:ea typeface="+mn-ea"/>
              <a:cs typeface="+mn-cs"/>
            </a:endParaRPr>
          </a:p>
          <a:p>
            <a:r>
              <a:rPr lang="en-US" u="sng" dirty="0" err="1"/>
              <a:t>UiPath</a:t>
            </a:r>
            <a:endParaRPr lang="en-US" u="sng" dirty="0"/>
          </a:p>
          <a:p>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sz="1200" b="1" i="0" kern="1200" dirty="0">
                <a:solidFill>
                  <a:schemeClr val="tx1"/>
                </a:solidFill>
                <a:effectLst/>
                <a:latin typeface="+mn-lt"/>
                <a:ea typeface="+mn-ea"/>
                <a:cs typeface="+mn-cs"/>
              </a:rPr>
              <a:t>Python Activities Pack</a:t>
            </a:r>
            <a:r>
              <a:rPr lang="en-SG" sz="1200" b="0" i="0" kern="1200" dirty="0">
                <a:solidFill>
                  <a:schemeClr val="tx1"/>
                </a:solidFill>
                <a:effectLst/>
                <a:latin typeface="+mn-lt"/>
                <a:ea typeface="+mn-ea"/>
                <a:cs typeface="+mn-cs"/>
              </a:rPr>
              <a:t> – </a:t>
            </a:r>
            <a:r>
              <a:rPr lang="en-US" sz="1200" b="0" i="0" kern="1200" dirty="0">
                <a:solidFill>
                  <a:schemeClr val="tx1"/>
                </a:solidFill>
                <a:effectLst/>
                <a:latin typeface="+mn-lt"/>
                <a:ea typeface="+mn-ea"/>
                <a:cs typeface="+mn-cs"/>
              </a:rPr>
              <a:t>enable invoking Python scripts and methods in </a:t>
            </a:r>
            <a:r>
              <a:rPr lang="en-US" sz="1200" b="0" i="0" kern="1200" dirty="0" err="1">
                <a:solidFill>
                  <a:schemeClr val="tx1"/>
                </a:solidFill>
                <a:effectLst/>
                <a:latin typeface="+mn-lt"/>
                <a:ea typeface="+mn-ea"/>
                <a:cs typeface="+mn-cs"/>
              </a:rPr>
              <a:t>UiPath</a:t>
            </a:r>
            <a:r>
              <a:rPr lang="en-US" sz="1200" b="0" i="0" kern="1200" dirty="0">
                <a:solidFill>
                  <a:schemeClr val="tx1"/>
                </a:solidFill>
                <a:effectLst/>
                <a:latin typeface="+mn-lt"/>
                <a:ea typeface="+mn-ea"/>
                <a:cs typeface="+mn-cs"/>
              </a:rPr>
              <a:t> workflow (i.e., pass input arguments to Python, retrieve output generated by activities)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0" i="0" kern="1200" dirty="0">
                <a:solidFill>
                  <a:schemeClr val="tx1"/>
                </a:solidFill>
                <a:effectLst/>
                <a:latin typeface="+mn-lt"/>
                <a:ea typeface="+mn-ea"/>
                <a:cs typeface="+mn-cs"/>
              </a:rPr>
              <a:t>Python Scope: container activity that connects to Python environment enabling us to use the rest of the activities within itself</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0" i="0" kern="1200" dirty="0">
                <a:solidFill>
                  <a:schemeClr val="tx1"/>
                </a:solidFill>
                <a:effectLst/>
                <a:latin typeface="+mn-lt"/>
                <a:ea typeface="+mn-ea"/>
                <a:cs typeface="+mn-cs"/>
              </a:rPr>
              <a:t>Use “Load Python Script” activity to assign code from Python script file to a </a:t>
            </a:r>
            <a:r>
              <a:rPr lang="en-US" b="0" i="0" kern="1200" dirty="0" err="1">
                <a:solidFill>
                  <a:schemeClr val="tx1"/>
                </a:solidFill>
                <a:effectLst/>
                <a:latin typeface="+mn-lt"/>
                <a:ea typeface="+mn-ea"/>
                <a:cs typeface="+mn-cs"/>
              </a:rPr>
              <a:t>PythonObject</a:t>
            </a:r>
            <a:r>
              <a:rPr lang="en-US" b="0" i="0" kern="1200" dirty="0">
                <a:solidFill>
                  <a:schemeClr val="tx1"/>
                </a:solidFill>
                <a:effectLst/>
                <a:latin typeface="+mn-lt"/>
                <a:ea typeface="+mn-ea"/>
                <a:cs typeface="+mn-cs"/>
              </a:rPr>
              <a:t> that can run script, invoke Python methods  </a:t>
            </a:r>
            <a:endParaRPr lang="en-US" dirty="0"/>
          </a:p>
          <a:p>
            <a:pPr marL="228600" indent="-228600">
              <a:buAutoNum type="arabicPeriod"/>
            </a:pPr>
            <a:r>
              <a:rPr lang="en-US" dirty="0"/>
              <a:t>Send email with attachment: </a:t>
            </a:r>
          </a:p>
          <a:p>
            <a:pPr marL="685800" lvl="1" indent="-228600">
              <a:buAutoNum type="arabicPeriod"/>
            </a:pPr>
            <a:r>
              <a:rPr lang="en-US" dirty="0"/>
              <a:t>Configure “Port and Server” in the Properties of “Send SMTP Mail Message”</a:t>
            </a:r>
          </a:p>
          <a:p>
            <a:pPr marL="685800" lvl="1" indent="-228600">
              <a:buAutoNum type="arabicPeriod"/>
            </a:pPr>
            <a:r>
              <a:rPr lang="en-US" dirty="0"/>
              <a:t>Create variables “Email and Password” to store email id and password</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Use “Send SMTP Mail Message” activity with “Attach PDF” to attach file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Click on “Attach PDF” to write path of attached file</a:t>
            </a:r>
          </a:p>
          <a:p>
            <a:pPr marL="228600" indent="-228600">
              <a:buAutoNum type="arabicPeriod"/>
            </a:pPr>
            <a:r>
              <a:rPr lang="en-US" dirty="0"/>
              <a:t>SMTP – Simple Mail Transfer Protocol used to transmit messages from source to destination</a:t>
            </a:r>
          </a:p>
          <a:p>
            <a:pPr marL="228600" indent="-228600">
              <a:buAutoNum type="arabicPeriod"/>
            </a:pPr>
            <a:r>
              <a:rPr lang="en-US" dirty="0"/>
              <a:t>Audit Logs: time-stamped files containing informational events of actions performed by all entities in Orchestrator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1C8B62-8326-1C4E-8CE4-B6C2A2B1B0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259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10.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microsoft.com/office/2007/relationships/hdphoto" Target="../media/hdphoto1.wdp"/><Relationship Id="rId5" Type="http://schemas.openxmlformats.org/officeDocument/2006/relationships/tags" Target="../tags/tag11.xml"/><Relationship Id="rId10" Type="http://schemas.openxmlformats.org/officeDocument/2006/relationships/image" Target="../media/image11.jpeg"/><Relationship Id="rId4" Type="http://schemas.openxmlformats.org/officeDocument/2006/relationships/tags" Target="../tags/tag10.xml"/><Relationship Id="rId9" Type="http://schemas.openxmlformats.org/officeDocument/2006/relationships/slideMaster" Target="../slideMasters/slideMaster1.xml"/><Relationship Id="rId1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picture containing table, elephant, clothing&#10;&#10;Description automatically generated">
            <a:extLst>
              <a:ext uri="{FF2B5EF4-FFF2-40B4-BE49-F238E27FC236}">
                <a16:creationId xmlns:a16="http://schemas.microsoft.com/office/drawing/2014/main" id="{0D61351F-BC45-FE47-994A-13A1C79BC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0366F3D3-D102-AD4A-B0F2-8B6D1E66BE1B}"/>
              </a:ext>
            </a:extLst>
          </p:cNvPr>
          <p:cNvSpPr>
            <a:spLocks noGrp="1"/>
          </p:cNvSpPr>
          <p:nvPr>
            <p:ph type="ctrTitle"/>
          </p:nvPr>
        </p:nvSpPr>
        <p:spPr>
          <a:xfrm>
            <a:off x="1524000" y="1122363"/>
            <a:ext cx="9144000" cy="2387600"/>
          </a:xfrm>
          <a:solidFill>
            <a:schemeClr val="bg2"/>
          </a:solidFill>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C9D9C84-6709-C040-9031-A2EB134118A1}"/>
              </a:ext>
            </a:extLst>
          </p:cNvPr>
          <p:cNvSpPr>
            <a:spLocks noGrp="1"/>
          </p:cNvSpPr>
          <p:nvPr>
            <p:ph type="subTitle" idx="1"/>
          </p:nvPr>
        </p:nvSpPr>
        <p:spPr>
          <a:xfrm>
            <a:off x="1524000" y="3602038"/>
            <a:ext cx="9144000" cy="1655762"/>
          </a:xfrm>
          <a:solidFill>
            <a:schemeClr val="bg2"/>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14F52EC-DCF9-4247-86B1-5F0BC1A83C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BF291DC-2046-5342-A66B-B92A6D3C838E}"/>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F882967-E466-854B-827F-F70839212651}"/>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241226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14A-4428-634F-B273-DAA0453EDD7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FE7AB7-C077-A04E-A973-14EA297CA7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0E0F7F-2B19-CE46-A0E0-CFA8DF9383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84B891-450E-8B44-9607-2FEA11239F5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795788A-E494-DB4D-B41A-88FF797C2E23}"/>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5670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2CFC5-1D08-F740-B8C7-C300C9F2CE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09ADE-1257-8A45-B11F-4F1047740D6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DFCA0B-2344-484E-89EE-DCB596A930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CF7F16-BC46-F844-B930-046093226B8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F345B0F1-C895-2344-9D84-3550B4D32FDE}"/>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829463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Session Title Here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4" name="Footer Placeholder 2">
            <a:extLst>
              <a:ext uri="{FF2B5EF4-FFF2-40B4-BE49-F238E27FC236}">
                <a16:creationId xmlns:a16="http://schemas.microsoft.com/office/drawing/2014/main" id="{4C77CF03-3767-4381-A4B7-890AA9955F47}"/>
              </a:ext>
            </a:extLst>
          </p:cNvPr>
          <p:cNvSpPr>
            <a:spLocks noGrp="1"/>
          </p:cNvSpPr>
          <p:nvPr>
            <p:ph type="ftr" sz="quarter" idx="16"/>
          </p:nvPr>
        </p:nvSpPr>
        <p:spPr>
          <a:xfrm>
            <a:off x="1143958" y="6356350"/>
            <a:ext cx="4114800" cy="365125"/>
          </a:xfrm>
        </p:spPr>
        <p:txBody>
          <a:bodyPr/>
          <a:lstStyle/>
          <a:p>
            <a:r>
              <a:rPr lang="en-US"/>
              <a:t>Copyright © 2019, Oracle and/or its affiliates. All rights reserved.</a:t>
            </a:r>
            <a:endParaRPr lang="en-US" dirty="0"/>
          </a:p>
        </p:txBody>
      </p:sp>
      <p:sp>
        <p:nvSpPr>
          <p:cNvPr id="25" name="Slide Number Placeholder 3">
            <a:extLst>
              <a:ext uri="{FF2B5EF4-FFF2-40B4-BE49-F238E27FC236}">
                <a16:creationId xmlns:a16="http://schemas.microsoft.com/office/drawing/2014/main" id="{CD849FC5-FAB6-459E-BFD5-5E55FA876723}"/>
              </a:ext>
            </a:extLst>
          </p:cNvPr>
          <p:cNvSpPr>
            <a:spLocks noGrp="1"/>
          </p:cNvSpPr>
          <p:nvPr>
            <p:ph type="sldNum" sz="quarter" idx="17"/>
          </p:nvPr>
        </p:nvSpPr>
        <p:spPr>
          <a:xfrm>
            <a:off x="757515" y="6356350"/>
            <a:ext cx="386443"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5066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ext Page_Red/Blue">
    <p:spTree>
      <p:nvGrpSpPr>
        <p:cNvPr id="1" name=""/>
        <p:cNvGrpSpPr/>
        <p:nvPr/>
      </p:nvGrpSpPr>
      <p:grpSpPr>
        <a:xfrm>
          <a:off x="0" y="0"/>
          <a:ext cx="0" cy="0"/>
          <a:chOff x="0" y="0"/>
          <a:chExt cx="0" cy="0"/>
        </a:xfrm>
      </p:grpSpPr>
      <p:pic>
        <p:nvPicPr>
          <p:cNvPr id="14" name="Picture 13" descr="A close up of a logo&#10;&#10;Description automatically generated">
            <a:extLst>
              <a:ext uri="{FF2B5EF4-FFF2-40B4-BE49-F238E27FC236}">
                <a16:creationId xmlns:a16="http://schemas.microsoft.com/office/drawing/2014/main" id="{36A2CDB1-76DC-4D45-A239-7560BDF9EC1E}"/>
              </a:ext>
            </a:extLst>
          </p:cNvPr>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68624" y="2933700"/>
            <a:ext cx="1435474" cy="39243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EDAD70B7-BA40-3743-8401-26E293D6A0A9}"/>
              </a:ext>
            </a:extLst>
          </p:cNvPr>
          <p:cNvPicPr>
            <a:picLocks noChangeAspect="1"/>
          </p:cNvPicPr>
          <p:nvPr userDrawn="1">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userDrawn="1">
            <p:ph type="sldNum" sz="quarter" idx="12"/>
            <p:custDataLst>
              <p:tags r:id="rId3"/>
            </p:custDataLst>
          </p:nvPr>
        </p:nvSpPr>
        <p:spPr/>
        <p:txBody>
          <a:bodyPr/>
          <a:lstStyle>
            <a:lvl1pPr>
              <a:defRPr b="0" i="0">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custDataLst>
              <p:tags r:id="rId4"/>
            </p:custDataLst>
          </p:nvPr>
        </p:nvSpPr>
        <p:spPr>
          <a:xfrm>
            <a:off x="3009027" y="6556248"/>
            <a:ext cx="8232396" cy="182880"/>
          </a:xfrm>
        </p:spPr>
        <p:txBody>
          <a:bodyPr/>
          <a:lstStyle>
            <a:lvl1pPr>
              <a:defRPr b="0" i="0">
                <a:solidFill>
                  <a:srgbClr val="4E5052"/>
                </a:solidFill>
              </a:defRPr>
            </a:lvl1pPr>
          </a:lstStyle>
          <a:p>
            <a:r>
              <a:rPr lang="en-US"/>
              <a:t>Copyright © 2019, Oracle and/or its affiliates. All rights reserved.</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custDataLst>
              <p:tags r:id="rId5"/>
            </p:custDataLst>
          </p:nvPr>
        </p:nvSpPr>
        <p:spPr>
          <a:xfrm>
            <a:off x="531950" y="548640"/>
            <a:ext cx="11128098" cy="889000"/>
          </a:xfrm>
        </p:spPr>
        <p:txBody>
          <a:bodyPr anchor="b"/>
          <a:lstStyle>
            <a:lvl1pPr>
              <a:defRPr b="0" i="0">
                <a:solidFill>
                  <a:srgbClr val="4E5052"/>
                </a:solidFill>
              </a:defRPr>
            </a:lvl1pPr>
          </a:lstStyle>
          <a:p>
            <a:endParaRP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custDataLst>
              <p:tags r:id="rId6"/>
            </p:custDataLst>
          </p:nvPr>
        </p:nvSpPr>
        <p:spPr>
          <a:xfrm>
            <a:off x="531953" y="1677432"/>
            <a:ext cx="11128096" cy="4381213"/>
          </a:xfrm>
          <a:prstGeom prst="rect">
            <a:avLst/>
          </a:prstGeom>
        </p:spPr>
        <p:txBody>
          <a:bodyPr/>
          <a:lstStyle>
            <a:lvl1pPr>
              <a:defRPr sz="2400" b="0" i="0">
                <a:solidFill>
                  <a:srgbClr val="4E5052"/>
                </a:solidFill>
              </a:defRPr>
            </a:lvl1pPr>
            <a:lvl2pPr>
              <a:defRPr sz="2000" b="0" i="0">
                <a:solidFill>
                  <a:srgbClr val="4E5052"/>
                </a:solidFill>
              </a:defRPr>
            </a:lvl2pPr>
            <a:lvl3pPr>
              <a:defRPr sz="2000" b="0" i="0">
                <a:solidFill>
                  <a:srgbClr val="4E5052"/>
                </a:solidFill>
              </a:defRPr>
            </a:lvl3pPr>
            <a:lvl4pPr>
              <a:defRPr sz="1800" b="0" i="0">
                <a:solidFill>
                  <a:srgbClr val="4E5052"/>
                </a:solidFill>
              </a:defRPr>
            </a:lvl4pPr>
            <a:lvl5pPr>
              <a:defRPr sz="1600" b="0" i="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5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ext Page_Blu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894C2C3-BEEB-FD43-AF9C-26216845FF95}"/>
              </a:ext>
            </a:extLst>
          </p:cNvPr>
          <p:cNvPicPr>
            <a:picLocks noChangeAspect="1"/>
          </p:cNvPicPr>
          <p:nvPr userDrawn="1">
            <p:custDataLst>
              <p:tags r:id="rId1"/>
            </p:custDataLst>
          </p:nvPr>
        </p:nvPicPr>
        <p:blipFill>
          <a:blip r:embed="rId10">
            <a:duotone>
              <a:schemeClr val="accent4">
                <a:shade val="45000"/>
                <a:satMod val="135000"/>
              </a:schemeClr>
              <a:prstClr val="white"/>
            </a:duotone>
            <a:alphaModFix amt="3500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tretch>
            <a:fillRect/>
          </a:stretch>
        </p:blipFill>
        <p:spPr bwMode="gray">
          <a:xfrm>
            <a:off x="0" y="0"/>
            <a:ext cx="12192001" cy="6858000"/>
          </a:xfrm>
          <a:prstGeom prst="rect">
            <a:avLst/>
          </a:prstGeom>
          <a:ln w="19050">
            <a:noFill/>
          </a:ln>
          <a:effectLst/>
        </p:spPr>
      </p:pic>
      <p:pic>
        <p:nvPicPr>
          <p:cNvPr id="13" name="Picture 12" descr="A close up of a logo&#10;&#10;Description automatically generated">
            <a:extLst>
              <a:ext uri="{FF2B5EF4-FFF2-40B4-BE49-F238E27FC236}">
                <a16:creationId xmlns:a16="http://schemas.microsoft.com/office/drawing/2014/main" id="{AFF9B245-0EE8-2143-9F4F-A3B49B76D13A}"/>
              </a:ext>
            </a:extLst>
          </p:cNvPr>
          <p:cNvPicPr>
            <a:picLocks noChangeAspect="1"/>
          </p:cNvPicPr>
          <p:nvPr userDrawn="1">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0781326" y="2946400"/>
            <a:ext cx="1422771" cy="39116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006DE5-EAED-0E40-864D-209697184215}"/>
              </a:ext>
            </a:extLst>
          </p:cNvPr>
          <p:cNvPicPr>
            <a:picLocks noChangeAspect="1"/>
          </p:cNvPicPr>
          <p:nvPr userDrawn="1">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p:ph type="sldNum" sz="quarter" idx="12"/>
            <p:custDataLst>
              <p:tags r:id="rId4"/>
            </p:custDataLst>
          </p:nvPr>
        </p:nvSpPr>
        <p:spPr/>
        <p:txBody>
          <a:bodyPr/>
          <a:lstStyle>
            <a:lvl1pPr>
              <a:defRPr>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p:ph type="ftr" sz="quarter" idx="15"/>
            <p:custDataLst>
              <p:tags r:id="rId5"/>
            </p:custDataLst>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22" name="Title 6">
            <a:extLst>
              <a:ext uri="{FF2B5EF4-FFF2-40B4-BE49-F238E27FC236}">
                <a16:creationId xmlns:a16="http://schemas.microsoft.com/office/drawing/2014/main" id="{FF7C4FB4-7BA2-144A-81D7-2AE54EB76C81}"/>
              </a:ext>
            </a:extLst>
          </p:cNvPr>
          <p:cNvSpPr>
            <a:spLocks noGrp="1"/>
          </p:cNvSpPr>
          <p:nvPr>
            <p:ph type="title"/>
            <p:custDataLst>
              <p:tags r:id="rId6"/>
            </p:custDataLst>
          </p:nvPr>
        </p:nvSpPr>
        <p:spPr>
          <a:xfrm>
            <a:off x="531951" y="548640"/>
            <a:ext cx="8801638" cy="889000"/>
          </a:xfrm>
        </p:spPr>
        <p:txBody>
          <a:bodyPr anchor="b"/>
          <a:lstStyle>
            <a:lvl1pPr>
              <a:defRPr>
                <a:solidFill>
                  <a:srgbClr val="4E5052"/>
                </a:solidFill>
              </a:defRPr>
            </a:lvl1pPr>
          </a:lstStyle>
          <a:p>
            <a:r>
              <a:rPr lang="en-US"/>
              <a:t>Click to edit Master title style</a:t>
            </a:r>
            <a:endParaRPr/>
          </a:p>
        </p:txBody>
      </p:sp>
      <p:sp>
        <p:nvSpPr>
          <p:cNvPr id="23" name="Text Placeholder 2">
            <a:extLst>
              <a:ext uri="{FF2B5EF4-FFF2-40B4-BE49-F238E27FC236}">
                <a16:creationId xmlns:a16="http://schemas.microsoft.com/office/drawing/2014/main" id="{7BE8A1CD-51DB-1045-8CB1-FE3AFC7FFA62}"/>
              </a:ext>
            </a:extLst>
          </p:cNvPr>
          <p:cNvSpPr>
            <a:spLocks noGrp="1"/>
          </p:cNvSpPr>
          <p:nvPr>
            <p:ph type="body" sz="quarter" idx="16"/>
            <p:custDataLst>
              <p:tags r:id="rId7"/>
            </p:custDataLst>
          </p:nvPr>
        </p:nvSpPr>
        <p:spPr>
          <a:xfrm>
            <a:off x="531950" y="1619926"/>
            <a:ext cx="8822297" cy="336727"/>
          </a:xfrm>
        </p:spPr>
        <p:txBody>
          <a:bodyPr vert="horz" lIns="0" tIns="0" rIns="0" bIns="0" rtlCol="0" anchor="t">
            <a:noAutofit/>
          </a:bodyPr>
          <a:lstStyle>
            <a:lvl1pPr>
              <a:defRPr lang="en-US" sz="2400" b="1" kern="3000" spc="0" baseline="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pic>
        <p:nvPicPr>
          <p:cNvPr id="10" name="Picture 9" descr="Oracle logo in white on red staging background" title="Oracle red badge logo">
            <a:extLst>
              <a:ext uri="{FF2B5EF4-FFF2-40B4-BE49-F238E27FC236}">
                <a16:creationId xmlns:a16="http://schemas.microsoft.com/office/drawing/2014/main" id="{DBA62522-5160-6D4C-8EE4-A7663CB0EE3F}"/>
              </a:ext>
            </a:extLst>
          </p:cNvPr>
          <p:cNvPicPr>
            <a:picLocks noChangeAspect="1"/>
          </p:cNvPicPr>
          <p:nvPr userDrawn="1">
            <p:custDataLst>
              <p:tags r:id="rId8"/>
            </p:custDataLst>
          </p:nvPr>
        </p:nvPicPr>
        <p:blipFill>
          <a:blip r:embed="rId14">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7869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id="{676710AB-6EFD-2B4A-BE94-FE2DBA274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73D7CB-CB37-DD42-A087-9CB8C8C3084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2088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54526B7-818F-4756-B25D-7F9F41053426}"/>
              </a:ext>
            </a:extLst>
          </p:cNvPr>
          <p:cNvGrpSpPr/>
          <p:nvPr userDrawn="1"/>
        </p:nvGrpSpPr>
        <p:grpSpPr>
          <a:xfrm>
            <a:off x="-1" y="-2429"/>
            <a:ext cx="12192001" cy="6866779"/>
            <a:chOff x="-1" y="-2429"/>
            <a:chExt cx="12188826" cy="6866779"/>
          </a:xfrm>
        </p:grpSpPr>
        <p:pic>
          <p:nvPicPr>
            <p:cNvPr id="9" name="Picture 8">
              <a:extLst>
                <a:ext uri="{FF2B5EF4-FFF2-40B4-BE49-F238E27FC236}">
                  <a16:creationId xmlns:a16="http://schemas.microsoft.com/office/drawing/2014/main" id="{EAA31A7D-3B54-483E-99C2-1410177C5C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tretch>
              <a:fillRect/>
            </a:stretch>
          </p:blipFill>
          <p:spPr bwMode="gray">
            <a:xfrm>
              <a:off x="-1" y="-2429"/>
              <a:ext cx="12188825" cy="6860429"/>
            </a:xfrm>
            <a:prstGeom prst="rect">
              <a:avLst/>
            </a:prstGeom>
          </p:spPr>
        </p:pic>
        <p:sp>
          <p:nvSpPr>
            <p:cNvPr id="10" name="Rectangle 9">
              <a:extLst>
                <a:ext uri="{FF2B5EF4-FFF2-40B4-BE49-F238E27FC236}">
                  <a16:creationId xmlns:a16="http://schemas.microsoft.com/office/drawing/2014/main" id="{64B4EEF7-ECEF-42B6-B7DA-5AB17D5AE838}"/>
                </a:ext>
              </a:extLst>
            </p:cNvPr>
            <p:cNvSpPr/>
            <p:nvPr/>
          </p:nvSpPr>
          <p:spPr>
            <a:xfrm>
              <a:off x="0" y="0"/>
              <a:ext cx="12188825" cy="1786823"/>
            </a:xfrm>
            <a:prstGeom prst="rect">
              <a:avLst/>
            </a:prstGeom>
            <a:gradFill flip="none" rotWithShape="1">
              <a:gsLst>
                <a:gs pos="98421">
                  <a:srgbClr val="1A2536"/>
                </a:gs>
                <a:gs pos="0">
                  <a:schemeClr val="tx2">
                    <a:alpha val="0"/>
                  </a:schemeClr>
                </a:gs>
                <a:gs pos="33000">
                  <a:schemeClr val="tx2">
                    <a:alpha val="42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solidFill>
                  <a:srgbClr val="FFFFFF"/>
                </a:solidFill>
              </a:endParaRPr>
            </a:p>
          </p:txBody>
        </p:sp>
        <p:grpSp>
          <p:nvGrpSpPr>
            <p:cNvPr id="11" name="Group 10">
              <a:extLst>
                <a:ext uri="{FF2B5EF4-FFF2-40B4-BE49-F238E27FC236}">
                  <a16:creationId xmlns:a16="http://schemas.microsoft.com/office/drawing/2014/main" id="{C5BF3EC7-22AC-4C1E-B542-2D1B6065233E}"/>
                </a:ext>
              </a:extLst>
            </p:cNvPr>
            <p:cNvGrpSpPr/>
            <p:nvPr/>
          </p:nvGrpSpPr>
          <p:grpSpPr>
            <a:xfrm flipH="1">
              <a:off x="0" y="28706"/>
              <a:ext cx="6931152" cy="6835644"/>
              <a:chOff x="5248033" y="28706"/>
              <a:chExt cx="6931152" cy="6835644"/>
            </a:xfrm>
          </p:grpSpPr>
          <p:sp>
            <p:nvSpPr>
              <p:cNvPr id="12" name="Freeform: Shape 11">
                <a:extLst>
                  <a:ext uri="{FF2B5EF4-FFF2-40B4-BE49-F238E27FC236}">
                    <a16:creationId xmlns:a16="http://schemas.microsoft.com/office/drawing/2014/main" id="{024EB3E8-E9C3-49AC-9513-28DE4D5E9412}"/>
                  </a:ext>
                </a:extLst>
              </p:cNvPr>
              <p:cNvSpPr/>
              <p:nvPr/>
            </p:nvSpPr>
            <p:spPr>
              <a:xfrm>
                <a:off x="5248033" y="28706"/>
                <a:ext cx="6931152" cy="683564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alpha val="26000"/>
                    </a:srgbClr>
                  </a:gs>
                  <a:gs pos="100000">
                    <a:srgbClr val="56A262">
                      <a:alpha val="4800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sp>
            <p:nvSpPr>
              <p:cNvPr id="13" name="Freeform: Shape 12">
                <a:extLst>
                  <a:ext uri="{FF2B5EF4-FFF2-40B4-BE49-F238E27FC236}">
                    <a16:creationId xmlns:a16="http://schemas.microsoft.com/office/drawing/2014/main" id="{8252FF1A-8861-486A-A444-3F32DF79E3BD}"/>
                  </a:ext>
                </a:extLst>
              </p:cNvPr>
              <p:cNvSpPr/>
              <p:nvPr/>
            </p:nvSpPr>
            <p:spPr>
              <a:xfrm>
                <a:off x="6653216" y="1408176"/>
                <a:ext cx="5525969" cy="544982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gs>
                  <a:gs pos="100000">
                    <a:srgbClr val="56A262">
                      <a:alpha val="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grpSp>
      </p:grpSp>
      <p:sp>
        <p:nvSpPr>
          <p:cNvPr id="2" name="Title 1">
            <a:extLst>
              <a:ext uri="{FF2B5EF4-FFF2-40B4-BE49-F238E27FC236}">
                <a16:creationId xmlns:a16="http://schemas.microsoft.com/office/drawing/2014/main" id="{E08AE5D8-3738-41A7-B781-72960EB50D4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E8F5314-785F-4A34-B10E-5F83D9B2D5EC}"/>
              </a:ext>
            </a:extLst>
          </p:cNvPr>
          <p:cNvSpPr>
            <a:spLocks noGrp="1"/>
          </p:cNvSpPr>
          <p:nvPr>
            <p:ph type="sldNum" sz="quarter" idx="10"/>
          </p:nvPr>
        </p:nvSpPr>
        <p:spPr/>
        <p:txBody>
          <a:bodyPr/>
          <a:lstStyle>
            <a:lvl1pPr>
              <a:defRPr>
                <a:solidFill>
                  <a:schemeClr val="bg1"/>
                </a:solidFill>
              </a:defRPr>
            </a:lvl1pPr>
          </a:lstStyle>
          <a:p>
            <a:fld id="{C51EAA63-D034-42AE-91FA-B13B9518C7BE}" type="slidenum">
              <a:rPr lang="en-US" smtClean="0"/>
              <a:pPr/>
              <a:t>‹#›</a:t>
            </a:fld>
            <a:endParaRPr lang="en-US" dirty="0"/>
          </a:p>
        </p:txBody>
      </p:sp>
      <p:sp>
        <p:nvSpPr>
          <p:cNvPr id="4" name="Footer Placeholder 3">
            <a:extLst>
              <a:ext uri="{FF2B5EF4-FFF2-40B4-BE49-F238E27FC236}">
                <a16:creationId xmlns:a16="http://schemas.microsoft.com/office/drawing/2014/main" id="{9DBD9F3D-1026-44CE-AD06-C7B8A1A95C46}"/>
              </a:ext>
            </a:extLst>
          </p:cNvPr>
          <p:cNvSpPr>
            <a:spLocks noGrp="1"/>
          </p:cNvSpPr>
          <p:nvPr>
            <p:ph type="ftr" sz="quarter" idx="11"/>
          </p:nvPr>
        </p:nvSpPr>
        <p:spPr/>
        <p:txBody>
          <a:bodyPr/>
          <a:lstStyle>
            <a:lvl1pPr>
              <a:defRPr>
                <a:solidFill>
                  <a:schemeClr val="bg1"/>
                </a:solidFill>
              </a:defRPr>
            </a:lvl1pPr>
          </a:lstStyle>
          <a:p>
            <a:r>
              <a:rPr lang="en-US"/>
              <a:t>Copyright © 2019, Oracle and/or its affiliates. All rights reserved.</a:t>
            </a:r>
            <a:endParaRPr lang="en-US" dirty="0"/>
          </a:p>
        </p:txBody>
      </p:sp>
      <p:grpSp>
        <p:nvGrpSpPr>
          <p:cNvPr id="14" name="Group 13">
            <a:extLst>
              <a:ext uri="{FF2B5EF4-FFF2-40B4-BE49-F238E27FC236}">
                <a16:creationId xmlns:a16="http://schemas.microsoft.com/office/drawing/2014/main" id="{96694749-A5AA-4ED8-AF28-621B3C30661C}"/>
              </a:ext>
            </a:extLst>
          </p:cNvPr>
          <p:cNvGrpSpPr/>
          <p:nvPr userDrawn="1"/>
        </p:nvGrpSpPr>
        <p:grpSpPr>
          <a:xfrm>
            <a:off x="530490" y="6263640"/>
            <a:ext cx="1625561" cy="594360"/>
            <a:chOff x="530352" y="6263640"/>
            <a:chExt cx="1625138" cy="594360"/>
          </a:xfrm>
        </p:grpSpPr>
        <p:sp>
          <p:nvSpPr>
            <p:cNvPr id="15" name="Rectangle 14">
              <a:extLst>
                <a:ext uri="{FF2B5EF4-FFF2-40B4-BE49-F238E27FC236}">
                  <a16:creationId xmlns:a16="http://schemas.microsoft.com/office/drawing/2014/main" id="{F476B159-05EE-4C77-BFAA-99B97232FE56}"/>
                </a:ext>
              </a:extLst>
            </p:cNvPr>
            <p:cNvSpPr/>
            <p:nvPr userDrawn="1"/>
          </p:nvSpPr>
          <p:spPr>
            <a:xfrm>
              <a:off x="530352" y="6263640"/>
              <a:ext cx="1625138" cy="59436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6" name="Picture 15" descr="A picture containing object&#10;&#10;Description automatically generated">
              <a:extLst>
                <a:ext uri="{FF2B5EF4-FFF2-40B4-BE49-F238E27FC236}">
                  <a16:creationId xmlns:a16="http://schemas.microsoft.com/office/drawing/2014/main" id="{BB896599-566A-4552-A2CF-5EA0ED72DAF0}"/>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42794"/>
            <a:stretch/>
          </p:blipFill>
          <p:spPr>
            <a:xfrm>
              <a:off x="765296" y="6462215"/>
              <a:ext cx="1210988" cy="167775"/>
            </a:xfrm>
            <a:prstGeom prst="rect">
              <a:avLst/>
            </a:prstGeom>
          </p:spPr>
        </p:pic>
      </p:grpSp>
    </p:spTree>
    <p:extLst>
      <p:ext uri="{BB962C8B-B14F-4D97-AF65-F5344CB8AC3E}">
        <p14:creationId xmlns:p14="http://schemas.microsoft.com/office/powerpoint/2010/main" val="268079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3009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3" name="Footer Placeholder 2">
            <a:extLst>
              <a:ext uri="{FF2B5EF4-FFF2-40B4-BE49-F238E27FC236}">
                <a16:creationId xmlns:a16="http://schemas.microsoft.com/office/drawing/2014/main" id="{4F295189-4AA6-4DF0-8D9C-4EE4C2A9786E}"/>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3DA4A932-CE91-4C74-A0BB-B2E38B534A4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7194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70686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9B5-847F-A64E-B8CD-63208B3E12D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486BD5-8F6B-2847-B654-47990D5F30E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88E814-F505-E346-ACDA-9A1752BD21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AA7C73E-43C6-CE42-84F3-FB51588EB79D}"/>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9725949E-FADD-2049-9C64-C959768067A6}"/>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361118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hasCustomPrompt="1"/>
          </p:nvPr>
        </p:nvSpPr>
        <p:spPr>
          <a:xfrm>
            <a:off x="5841153" y="0"/>
            <a:ext cx="6096000" cy="6857999"/>
          </a:xfrm>
        </p:spPr>
        <p:txBody>
          <a:bodyPr/>
          <a:lstStyle>
            <a:lvl1pPr>
              <a:defRPr/>
            </a:lvl1pPr>
          </a:lstStyle>
          <a:p>
            <a:r>
              <a:rPr lang="en-US" dirty="0"/>
              <a:t>Insert Picture Here</a:t>
            </a:r>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53962881-7BC0-482B-A9C1-33AE34D8EF28}"/>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4076542F-694D-4C01-852F-2001D98ACBF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09135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6DBFEED8-038B-4CAC-A5FF-E3CB9FDDF106}"/>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05E0B1F6-EB32-4283-882E-DF99ADE8A54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8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sp>
        <p:nvSpPr>
          <p:cNvPr id="11" name="Footer Placeholder 2">
            <a:extLst>
              <a:ext uri="{FF2B5EF4-FFF2-40B4-BE49-F238E27FC236}">
                <a16:creationId xmlns:a16="http://schemas.microsoft.com/office/drawing/2014/main" id="{4CB045F3-323A-46FC-8246-19029849AC44}"/>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2F06BF24-3565-42B3-8509-80C3D4045E41}"/>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826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9" name="Footer Placeholder 2">
            <a:extLst>
              <a:ext uri="{FF2B5EF4-FFF2-40B4-BE49-F238E27FC236}">
                <a16:creationId xmlns:a16="http://schemas.microsoft.com/office/drawing/2014/main" id="{457F3518-3208-457E-B6C1-02AF0D738760}"/>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06228030-E4E3-45A3-945C-3F1E2094203D}"/>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208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Footer Placeholder 2">
            <a:extLst>
              <a:ext uri="{FF2B5EF4-FFF2-40B4-BE49-F238E27FC236}">
                <a16:creationId xmlns:a16="http://schemas.microsoft.com/office/drawing/2014/main" id="{03A263D9-05A3-4EFF-A7FA-348483E29C6F}"/>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1" name="Slide Number Placeholder 3">
            <a:extLst>
              <a:ext uri="{FF2B5EF4-FFF2-40B4-BE49-F238E27FC236}">
                <a16:creationId xmlns:a16="http://schemas.microsoft.com/office/drawing/2014/main" id="{9823F92E-150F-4863-8380-22DB6AE8AAF9}"/>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26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a:extLst>
              <a:ext uri="{FF2B5EF4-FFF2-40B4-BE49-F238E27FC236}">
                <a16:creationId xmlns:a16="http://schemas.microsoft.com/office/drawing/2014/main" id="{FAA9086C-D0C1-49A4-860A-7EEA78041E3C}"/>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9" name="Slide Number Placeholder 3">
            <a:extLst>
              <a:ext uri="{FF2B5EF4-FFF2-40B4-BE49-F238E27FC236}">
                <a16:creationId xmlns:a16="http://schemas.microsoft.com/office/drawing/2014/main" id="{1B0D9F89-DE29-4427-BE2D-38C0E1BEC9F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933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email">
            <a:alphaModFix amt="40000"/>
            <a:extLst>
              <a:ext uri="{28A0092B-C50C-407E-A947-70E740481C1C}">
                <a14:useLocalDpi xmlns:a14="http://schemas.microsoft.com/office/drawing/2010/main"/>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46CDEA1-68F9-4D28-9E89-44BF88B590F7}"/>
              </a:ext>
            </a:extLst>
          </p:cNvPr>
          <p:cNvSpPr>
            <a:spLocks noGrp="1"/>
          </p:cNvSpPr>
          <p:nvPr>
            <p:ph type="ftr" sz="quarter" idx="16"/>
          </p:nvPr>
        </p:nvSpPr>
        <p:spPr>
          <a:xfrm>
            <a:off x="435849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CDDA0A7-AEC3-494E-BEF9-D7BCC19A6E78}"/>
              </a:ext>
            </a:extLst>
          </p:cNvPr>
          <p:cNvSpPr>
            <a:spLocks noGrp="1"/>
          </p:cNvSpPr>
          <p:nvPr>
            <p:ph type="sldNum" sz="quarter" idx="17"/>
          </p:nvPr>
        </p:nvSpPr>
        <p:spPr>
          <a:xfrm>
            <a:off x="397205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3003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E3D7619-1D63-49C1-8A17-EA4FAA620532}"/>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743D9ED8-4654-4F20-8E14-EDD4229ACB08}"/>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916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460A3F52-6502-4601-A60E-6FF7B7E10045}"/>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7950A14-B12A-493E-BFB2-1E3A782AA1A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189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CDB66D8-3839-4633-84A8-A906E97D525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C5CCA083-3560-4B24-888E-D637D243F56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457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F05-217B-8D4E-90E7-8E0B78EF8A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C1CFD2-CA94-FC48-BD7D-0E237EC98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520E099-6C18-564F-A340-0EDF3D1935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3332AB-D456-9C43-91CD-DDB9AEF18FF8}"/>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338F3AC8-0C2F-4646-A4F3-DBF0CF9B3CB8}"/>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97740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cstate="email">
            <a:alphaModFix amt="70000"/>
            <a:extLst>
              <a:ext uri="{28A0092B-C50C-407E-A947-70E740481C1C}">
                <a14:useLocalDpi xmlns:a14="http://schemas.microsoft.com/office/drawing/2010/main"/>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5" name="Text Placeholder 4">
            <a:extLst>
              <a:ext uri="{FF2B5EF4-FFF2-40B4-BE49-F238E27FC236}">
                <a16:creationId xmlns:a16="http://schemas.microsoft.com/office/drawing/2014/main" id="{068BF8E3-9611-43C2-8AA1-BB47786E2294}"/>
              </a:ext>
            </a:extLst>
          </p:cNvPr>
          <p:cNvSpPr>
            <a:spLocks noGrp="1"/>
          </p:cNvSpPr>
          <p:nvPr>
            <p:ph type="body" sz="quarter" idx="17" hasCustomPrompt="1"/>
          </p:nvPr>
        </p:nvSpPr>
        <p:spPr>
          <a:xfrm>
            <a:off x="768094"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3" name="Text Placeholder 4">
            <a:extLst>
              <a:ext uri="{FF2B5EF4-FFF2-40B4-BE49-F238E27FC236}">
                <a16:creationId xmlns:a16="http://schemas.microsoft.com/office/drawing/2014/main" id="{ECC171DC-B677-4494-9DA8-38CAFB861F98}"/>
              </a:ext>
            </a:extLst>
          </p:cNvPr>
          <p:cNvSpPr>
            <a:spLocks noGrp="1"/>
          </p:cNvSpPr>
          <p:nvPr>
            <p:ph type="body" sz="quarter" idx="18" hasCustomPrompt="1"/>
          </p:nvPr>
        </p:nvSpPr>
        <p:spPr>
          <a:xfrm>
            <a:off x="3537946"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8" name="Text Placeholder 4">
            <a:extLst>
              <a:ext uri="{FF2B5EF4-FFF2-40B4-BE49-F238E27FC236}">
                <a16:creationId xmlns:a16="http://schemas.microsoft.com/office/drawing/2014/main" id="{FFD16CB6-BD9E-44A7-B692-EDC9717B4EA9}"/>
              </a:ext>
            </a:extLst>
          </p:cNvPr>
          <p:cNvSpPr>
            <a:spLocks noGrp="1"/>
          </p:cNvSpPr>
          <p:nvPr>
            <p:ph type="body" sz="quarter" idx="19" hasCustomPrompt="1"/>
          </p:nvPr>
        </p:nvSpPr>
        <p:spPr>
          <a:xfrm>
            <a:off x="6317139"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0" name="Text Placeholder 4">
            <a:extLst>
              <a:ext uri="{FF2B5EF4-FFF2-40B4-BE49-F238E27FC236}">
                <a16:creationId xmlns:a16="http://schemas.microsoft.com/office/drawing/2014/main" id="{D1819EA5-FD12-4592-9683-73247768229A}"/>
              </a:ext>
            </a:extLst>
          </p:cNvPr>
          <p:cNvSpPr>
            <a:spLocks noGrp="1"/>
          </p:cNvSpPr>
          <p:nvPr>
            <p:ph type="body" sz="quarter" idx="20" hasCustomPrompt="1"/>
          </p:nvPr>
        </p:nvSpPr>
        <p:spPr>
          <a:xfrm>
            <a:off x="9096332"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2" name="Footer Placeholder 2">
            <a:extLst>
              <a:ext uri="{FF2B5EF4-FFF2-40B4-BE49-F238E27FC236}">
                <a16:creationId xmlns:a16="http://schemas.microsoft.com/office/drawing/2014/main" id="{1B28570F-B984-432C-B5E3-5F5D0CF3C24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33" name="Slide Number Placeholder 3">
            <a:extLst>
              <a:ext uri="{FF2B5EF4-FFF2-40B4-BE49-F238E27FC236}">
                <a16:creationId xmlns:a16="http://schemas.microsoft.com/office/drawing/2014/main" id="{7D1430B5-C3CB-4F2D-9F9C-AB90422D23E5}"/>
              </a:ext>
            </a:extLst>
          </p:cNvPr>
          <p:cNvSpPr>
            <a:spLocks noGrp="1"/>
          </p:cNvSpPr>
          <p:nvPr>
            <p:ph type="sldNum" sz="quarter" idx="21"/>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865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X</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4" name="Text Placeholder 3">
            <a:extLst>
              <a:ext uri="{FF2B5EF4-FFF2-40B4-BE49-F238E27FC236}">
                <a16:creationId xmlns:a16="http://schemas.microsoft.com/office/drawing/2014/main" id="{B41412FB-0865-4E49-B634-AEEAE766DF41}"/>
              </a:ext>
            </a:extLst>
          </p:cNvPr>
          <p:cNvSpPr>
            <a:spLocks noGrp="1"/>
          </p:cNvSpPr>
          <p:nvPr>
            <p:ph type="body" sz="quarter" idx="18" hasCustomPrompt="1"/>
          </p:nvPr>
        </p:nvSpPr>
        <p:spPr>
          <a:xfrm>
            <a:off x="1550141"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 Placeholder 3">
            <a:extLst>
              <a:ext uri="{FF2B5EF4-FFF2-40B4-BE49-F238E27FC236}">
                <a16:creationId xmlns:a16="http://schemas.microsoft.com/office/drawing/2014/main" id="{67D279DB-3B10-4AC3-A2D7-DFB2FD516808}"/>
              </a:ext>
            </a:extLst>
          </p:cNvPr>
          <p:cNvSpPr>
            <a:spLocks noGrp="1"/>
          </p:cNvSpPr>
          <p:nvPr>
            <p:ph type="body" sz="quarter" idx="19" hasCustomPrompt="1"/>
          </p:nvPr>
        </p:nvSpPr>
        <p:spPr>
          <a:xfrm>
            <a:off x="5120528"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 Placeholder 3">
            <a:extLst>
              <a:ext uri="{FF2B5EF4-FFF2-40B4-BE49-F238E27FC236}">
                <a16:creationId xmlns:a16="http://schemas.microsoft.com/office/drawing/2014/main" id="{ACB76937-606E-40F0-84B9-FC5F3D5032A9}"/>
              </a:ext>
            </a:extLst>
          </p:cNvPr>
          <p:cNvSpPr>
            <a:spLocks noGrp="1"/>
          </p:cNvSpPr>
          <p:nvPr>
            <p:ph type="body" sz="quarter" idx="20" hasCustomPrompt="1"/>
          </p:nvPr>
        </p:nvSpPr>
        <p:spPr>
          <a:xfrm>
            <a:off x="868521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Footer Placeholder 2">
            <a:extLst>
              <a:ext uri="{FF2B5EF4-FFF2-40B4-BE49-F238E27FC236}">
                <a16:creationId xmlns:a16="http://schemas.microsoft.com/office/drawing/2014/main" id="{7B62C46D-8BF1-408B-B8D1-BA03D62D8E5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3" name="Slide Number Placeholder 3">
            <a:extLst>
              <a:ext uri="{FF2B5EF4-FFF2-40B4-BE49-F238E27FC236}">
                <a16:creationId xmlns:a16="http://schemas.microsoft.com/office/drawing/2014/main" id="{4B1FCF15-CA5F-46DE-9C0E-637CB1B7A8F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121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cstate="email">
            <a:alphaModFix amt="40000"/>
            <a:extLst>
              <a:ext uri="{28A0092B-C50C-407E-A947-70E740481C1C}">
                <a14:useLocalDpi xmlns:a14="http://schemas.microsoft.com/office/drawing/2010/main"/>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Text Placeholder 3">
            <a:extLst>
              <a:ext uri="{FF2B5EF4-FFF2-40B4-BE49-F238E27FC236}">
                <a16:creationId xmlns:a16="http://schemas.microsoft.com/office/drawing/2014/main" id="{79759B58-D681-401A-9B21-09212507E589}"/>
              </a:ext>
            </a:extLst>
          </p:cNvPr>
          <p:cNvSpPr>
            <a:spLocks noGrp="1"/>
          </p:cNvSpPr>
          <p:nvPr>
            <p:ph type="body" sz="quarter" idx="18" hasCustomPrompt="1"/>
          </p:nvPr>
        </p:nvSpPr>
        <p:spPr>
          <a:xfrm>
            <a:off x="93768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Text Placeholder 3">
            <a:extLst>
              <a:ext uri="{FF2B5EF4-FFF2-40B4-BE49-F238E27FC236}">
                <a16:creationId xmlns:a16="http://schemas.microsoft.com/office/drawing/2014/main" id="{F4781AE0-F265-4516-950F-0AFD6614743A}"/>
              </a:ext>
            </a:extLst>
          </p:cNvPr>
          <p:cNvSpPr>
            <a:spLocks noGrp="1"/>
          </p:cNvSpPr>
          <p:nvPr>
            <p:ph type="body" sz="quarter" idx="19" hasCustomPrompt="1"/>
          </p:nvPr>
        </p:nvSpPr>
        <p:spPr>
          <a:xfrm>
            <a:off x="4726606"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3">
            <a:extLst>
              <a:ext uri="{FF2B5EF4-FFF2-40B4-BE49-F238E27FC236}">
                <a16:creationId xmlns:a16="http://schemas.microsoft.com/office/drawing/2014/main" id="{A3C8DCBB-57B6-4A79-98C4-B75ABC58204C}"/>
              </a:ext>
            </a:extLst>
          </p:cNvPr>
          <p:cNvSpPr>
            <a:spLocks noGrp="1"/>
          </p:cNvSpPr>
          <p:nvPr>
            <p:ph type="body" sz="quarter" idx="20" hasCustomPrompt="1"/>
          </p:nvPr>
        </p:nvSpPr>
        <p:spPr>
          <a:xfrm>
            <a:off x="8515530"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Footer Placeholder 2">
            <a:extLst>
              <a:ext uri="{FF2B5EF4-FFF2-40B4-BE49-F238E27FC236}">
                <a16:creationId xmlns:a16="http://schemas.microsoft.com/office/drawing/2014/main" id="{9D4ED429-00EC-46EC-9650-68CA671AF452}"/>
              </a:ext>
            </a:extLst>
          </p:cNvPr>
          <p:cNvSpPr>
            <a:spLocks noGrp="1"/>
          </p:cNvSpPr>
          <p:nvPr>
            <p:ph type="ftr" sz="quarter" idx="21"/>
          </p:nvPr>
        </p:nvSpPr>
        <p:spPr>
          <a:xfrm>
            <a:off x="6288542"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C14F84DA-2474-4CA9-A288-6253A98D2466}"/>
              </a:ext>
            </a:extLst>
          </p:cNvPr>
          <p:cNvSpPr>
            <a:spLocks noGrp="1"/>
          </p:cNvSpPr>
          <p:nvPr>
            <p:ph type="sldNum" sz="quarter" idx="22"/>
          </p:nvPr>
        </p:nvSpPr>
        <p:spPr>
          <a:xfrm>
            <a:off x="5902099"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985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A0B89175-2765-4D94-A019-04587838FA0E}"/>
              </a:ext>
            </a:extLst>
          </p:cNvPr>
          <p:cNvSpPr>
            <a:spLocks noGrp="1"/>
          </p:cNvSpPr>
          <p:nvPr>
            <p:ph type="body" sz="quarter" idx="16" hasCustomPrompt="1"/>
          </p:nvPr>
        </p:nvSpPr>
        <p:spPr>
          <a:xfrm>
            <a:off x="1108634"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0" name="Text Placeholder 5">
            <a:extLst>
              <a:ext uri="{FF2B5EF4-FFF2-40B4-BE49-F238E27FC236}">
                <a16:creationId xmlns:a16="http://schemas.microsoft.com/office/drawing/2014/main" id="{8AE8B537-48C7-43D8-B1CE-751C4681B8D2}"/>
              </a:ext>
            </a:extLst>
          </p:cNvPr>
          <p:cNvSpPr>
            <a:spLocks noGrp="1"/>
          </p:cNvSpPr>
          <p:nvPr>
            <p:ph type="body" sz="quarter" idx="17" hasCustomPrompt="1"/>
          </p:nvPr>
        </p:nvSpPr>
        <p:spPr>
          <a:xfrm>
            <a:off x="6406326"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Text Placeholder 5">
            <a:extLst>
              <a:ext uri="{FF2B5EF4-FFF2-40B4-BE49-F238E27FC236}">
                <a16:creationId xmlns:a16="http://schemas.microsoft.com/office/drawing/2014/main" id="{42FC9187-FAFA-428F-A182-6339CF4E2791}"/>
              </a:ext>
            </a:extLst>
          </p:cNvPr>
          <p:cNvSpPr>
            <a:spLocks noGrp="1"/>
          </p:cNvSpPr>
          <p:nvPr>
            <p:ph type="body" sz="quarter" idx="18" hasCustomPrompt="1"/>
          </p:nvPr>
        </p:nvSpPr>
        <p:spPr>
          <a:xfrm>
            <a:off x="1108634"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Text Placeholder 5">
            <a:extLst>
              <a:ext uri="{FF2B5EF4-FFF2-40B4-BE49-F238E27FC236}">
                <a16:creationId xmlns:a16="http://schemas.microsoft.com/office/drawing/2014/main" id="{75DC5394-CDBA-415E-8102-2825F2671901}"/>
              </a:ext>
            </a:extLst>
          </p:cNvPr>
          <p:cNvSpPr>
            <a:spLocks noGrp="1"/>
          </p:cNvSpPr>
          <p:nvPr>
            <p:ph type="body" sz="quarter" idx="19" hasCustomPrompt="1"/>
          </p:nvPr>
        </p:nvSpPr>
        <p:spPr>
          <a:xfrm>
            <a:off x="6406326"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Footer Placeholder 2">
            <a:extLst>
              <a:ext uri="{FF2B5EF4-FFF2-40B4-BE49-F238E27FC236}">
                <a16:creationId xmlns:a16="http://schemas.microsoft.com/office/drawing/2014/main" id="{1C1D5B7B-0EEA-4D65-973C-CDAF6DD37745}"/>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B89A4B46-502D-497D-8555-80D8D919FD2B}"/>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319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353" b="8879"/>
          <a:stretch/>
        </p:blipFill>
        <p:spPr>
          <a:xfrm>
            <a:off x="6096000" y="754384"/>
            <a:ext cx="5327904" cy="532059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DC6A55B2-4332-4FA6-9374-B1F829AECA30}"/>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5D1A040-F007-4827-A4A0-F25355F48D8C}"/>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5" name="Picture Placeholder 4">
            <a:extLst>
              <a:ext uri="{FF2B5EF4-FFF2-40B4-BE49-F238E27FC236}">
                <a16:creationId xmlns:a16="http://schemas.microsoft.com/office/drawing/2014/main" id="{ADE9D8E3-3FC5-4DF7-AC99-0017B0FC11C0}"/>
              </a:ext>
            </a:extLst>
          </p:cNvPr>
          <p:cNvSpPr>
            <a:spLocks noGrp="1"/>
          </p:cNvSpPr>
          <p:nvPr>
            <p:ph type="pic" sz="quarter" idx="23" hasCustomPrompt="1"/>
          </p:nvPr>
        </p:nvSpPr>
        <p:spPr>
          <a:xfrm>
            <a:off x="6096000" y="754063"/>
            <a:ext cx="5327650" cy="5321300"/>
          </a:xfrm>
        </p:spPr>
        <p:txBody>
          <a:bodyPr/>
          <a:lstStyle>
            <a:lvl1pPr>
              <a:defRPr>
                <a:solidFill>
                  <a:schemeClr val="tx2"/>
                </a:solidFill>
              </a:defRPr>
            </a:lvl1pPr>
          </a:lstStyle>
          <a:p>
            <a:r>
              <a:rPr lang="en-US" dirty="0"/>
              <a:t>Insert Picture Here</a:t>
            </a:r>
          </a:p>
        </p:txBody>
      </p:sp>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3548" y="290683"/>
            <a:ext cx="5327903" cy="1968827"/>
          </a:xfrm>
          <a:prstGeom prst="rect">
            <a:avLst/>
          </a:prstGeom>
        </p:spPr>
      </p:pic>
    </p:spTree>
    <p:extLst>
      <p:ext uri="{BB962C8B-B14F-4D97-AF65-F5344CB8AC3E}">
        <p14:creationId xmlns:p14="http://schemas.microsoft.com/office/powerpoint/2010/main" val="28015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C3D3BA02-FBE8-4A27-BE8A-5624A4722F72}"/>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98670CFE-1EEA-4AF5-A5CC-AC6F3CFECD7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095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433633" y="1680858"/>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433633" y="3015946"/>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433633" y="4351034"/>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C215EFA1-8756-4374-BA15-5B9923831084}"/>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83A0255B-A5E0-4363-844E-6D52B6AB0CD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203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495068" y="1680858"/>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495068" y="3015946"/>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495068" y="4351034"/>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hasCustomPrompt="1"/>
          </p:nvPr>
        </p:nvSpPr>
        <p:spPr>
          <a:xfrm>
            <a:off x="755650" y="755650"/>
            <a:ext cx="5346700" cy="5338763"/>
          </a:xfrm>
        </p:spPr>
        <p:txBody>
          <a:bodyPr/>
          <a:lstStyle>
            <a:lvl1pPr>
              <a:defRPr/>
            </a:lvl1pPr>
          </a:lstStyle>
          <a:p>
            <a:r>
              <a:rPr lang="en-US" dirty="0"/>
              <a:t>Insert Picture Here</a:t>
            </a:r>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FA4974DC-278C-4534-9061-065F4DE5CE8A}"/>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C4C411EA-A3D2-4943-8A35-99E687204D2F}"/>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343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0766DA3-427F-4144-BA70-B661C8777CA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6729523A-07DA-49F6-827F-B4DE03634A2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0227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A04F3735-EF6B-47B6-9431-5AD85B7608B1}"/>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B9F0CCD1-C650-43AE-B4F9-536AF91C2F6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7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AAA-0F75-2544-A9C9-61B8BC04D2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8D238DB-BA39-4B42-8E53-62A25ECE93E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DEAB836-F8D9-9D4D-9C1F-A1A170CC74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D761D73-F405-834E-AAF1-DA6125BFA5B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385EB6-102D-4B48-A0AF-1AFFF9F3D00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598241E-5648-A643-8A11-C1BE82533EC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8588755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6" name="Footer Placeholder 2">
            <a:extLst>
              <a:ext uri="{FF2B5EF4-FFF2-40B4-BE49-F238E27FC236}">
                <a16:creationId xmlns:a16="http://schemas.microsoft.com/office/drawing/2014/main" id="{18BF0DA7-7BF6-4F27-B577-BFBCD91AFF9C}"/>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7" name="Slide Number Placeholder 3">
            <a:extLst>
              <a:ext uri="{FF2B5EF4-FFF2-40B4-BE49-F238E27FC236}">
                <a16:creationId xmlns:a16="http://schemas.microsoft.com/office/drawing/2014/main" id="{6D9C6531-D984-4500-AAAA-06D1BB34DDA9}"/>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43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email">
            <a:alphaModFix amt="50000"/>
            <a:extLst>
              <a:ext uri="{28A0092B-C50C-407E-A947-70E740481C1C}">
                <a14:useLocalDpi xmlns:a14="http://schemas.microsoft.com/office/drawing/2010/main"/>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FD4C4EA5-DF9D-4CA0-9DBE-0BA17E4077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6F2B57F9-29BA-45F6-9CB7-3ABD4969C61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9726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2D844B7B-FA0F-40BA-821C-F799A94DD58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3819C129-564B-4B35-90DD-4DA6257B7D95}"/>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1543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FB385BA5-E77E-4530-8410-F03870441B89}"/>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23CC3C2-55A7-4E27-8F43-002FC189EE4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38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hasCustomPrompt="1"/>
          </p:nvPr>
        </p:nvSpPr>
        <p:spPr>
          <a:xfrm>
            <a:off x="755683" y="755352"/>
            <a:ext cx="5347243" cy="5338989"/>
          </a:xfrm>
        </p:spPr>
        <p:txBody>
          <a:bodyPr/>
          <a:lstStyle>
            <a:lvl1pPr>
              <a:defRPr/>
            </a:lvl1pPr>
          </a:lstStyle>
          <a:p>
            <a:r>
              <a:rPr lang="en-US" dirty="0"/>
              <a:t>Insert Picture Here</a:t>
            </a:r>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980FA7A6-796E-431E-9CDB-2CE68AE405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1288AE1-C9E0-4E83-9B70-D8FC88197820}"/>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521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B07CC20E-FFBB-4F16-BFE6-82345BBA32AF}"/>
              </a:ext>
            </a:extLst>
          </p:cNvPr>
          <p:cNvSpPr>
            <a:spLocks noGrp="1"/>
          </p:cNvSpPr>
          <p:nvPr>
            <p:ph type="ftr" sz="quarter" idx="21"/>
          </p:nvPr>
        </p:nvSpPr>
        <p:spPr>
          <a:xfrm>
            <a:off x="7003786"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56EC3DCF-0D13-4BCB-9B24-054B419A703E}"/>
              </a:ext>
            </a:extLst>
          </p:cNvPr>
          <p:cNvSpPr>
            <a:spLocks noGrp="1"/>
          </p:cNvSpPr>
          <p:nvPr>
            <p:ph type="sldNum" sz="quarter" idx="22"/>
          </p:nvPr>
        </p:nvSpPr>
        <p:spPr>
          <a:xfrm>
            <a:off x="6617343"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6818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1ECFD914-A21B-4BE1-BD3B-F9AF5DB0A09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7" name="Slide Number Placeholder 3">
            <a:extLst>
              <a:ext uri="{FF2B5EF4-FFF2-40B4-BE49-F238E27FC236}">
                <a16:creationId xmlns:a16="http://schemas.microsoft.com/office/drawing/2014/main" id="{69DE1147-F454-431C-94F4-9E621D33578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774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584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AB09F1C6-85B6-4E4E-BF50-3F77D65B154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3D5FA2C-E528-4F41-BABF-A394E1C001D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319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44B0-B7D7-5E46-B034-BCC7E3D759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96956B-6237-854E-8A4D-FB8C836D7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15A5E7-31D4-2F40-ABAB-61782F914A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4927E89-B0B4-204A-BE2E-4E71F5B97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841017-478C-2F46-A941-4E125B9F3E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F61682-FDFB-F04D-905D-4D8D69B2256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ED9DF2-C669-EB4A-8121-B5F34A4E8CAA}"/>
              </a:ext>
            </a:extLst>
          </p:cNvPr>
          <p:cNvSpPr>
            <a:spLocks noGrp="1"/>
          </p:cNvSpPr>
          <p:nvPr>
            <p:ph type="ftr" sz="quarter" idx="11"/>
          </p:nvPr>
        </p:nvSpPr>
        <p:spPr/>
        <p:txBody>
          <a:bodyPr/>
          <a:lstStyle/>
          <a:p>
            <a:r>
              <a:rPr lang="en-US"/>
              <a:t>Copyright © 2019, Oracle and/or its affiliates. All rights reserved.</a:t>
            </a:r>
          </a:p>
        </p:txBody>
      </p:sp>
      <p:sp>
        <p:nvSpPr>
          <p:cNvPr id="9" name="Slide Number Placeholder 8">
            <a:extLst>
              <a:ext uri="{FF2B5EF4-FFF2-40B4-BE49-F238E27FC236}">
                <a16:creationId xmlns:a16="http://schemas.microsoft.com/office/drawing/2014/main" id="{6231D87A-E634-CC46-A731-65AD3F38AAD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3326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EA5F-3609-F044-A6B4-5DE9410853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1B58A7D-1B4C-A143-93BC-D622680A5F7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B9D96FA-C48E-CC48-B069-7341BC6F60E1}"/>
              </a:ext>
            </a:extLst>
          </p:cNvPr>
          <p:cNvSpPr>
            <a:spLocks noGrp="1"/>
          </p:cNvSpPr>
          <p:nvPr>
            <p:ph type="ftr" sz="quarter" idx="11"/>
          </p:nvPr>
        </p:nvSpPr>
        <p:spPr/>
        <p:txBody>
          <a:bodyPr/>
          <a:lstStyle/>
          <a:p>
            <a:r>
              <a:rPr lang="en-US"/>
              <a:t>Copyright © 2019, Oracle and/or its affiliates. All rights reserved.</a:t>
            </a:r>
          </a:p>
        </p:txBody>
      </p:sp>
      <p:sp>
        <p:nvSpPr>
          <p:cNvPr id="5" name="Slide Number Placeholder 4">
            <a:extLst>
              <a:ext uri="{FF2B5EF4-FFF2-40B4-BE49-F238E27FC236}">
                <a16:creationId xmlns:a16="http://schemas.microsoft.com/office/drawing/2014/main" id="{9D66034C-EBF9-AA4B-A298-402312303579}"/>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48841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4AD80-1313-F441-BAF4-806FAE344EF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95CC61B-30A8-8049-A5EB-A40A75828913}"/>
              </a:ext>
            </a:extLst>
          </p:cNvPr>
          <p:cNvSpPr>
            <a:spLocks noGrp="1"/>
          </p:cNvSpPr>
          <p:nvPr>
            <p:ph type="ftr" sz="quarter" idx="11"/>
          </p:nvPr>
        </p:nvSpPr>
        <p:spPr/>
        <p:txBody>
          <a:bodyPr/>
          <a:lstStyle/>
          <a:p>
            <a:r>
              <a:rPr lang="en-US"/>
              <a:t>Copyright © 2019, Oracle and/or its affiliates. All rights reserved.</a:t>
            </a:r>
          </a:p>
        </p:txBody>
      </p:sp>
      <p:sp>
        <p:nvSpPr>
          <p:cNvPr id="4" name="Slide Number Placeholder 3">
            <a:extLst>
              <a:ext uri="{FF2B5EF4-FFF2-40B4-BE49-F238E27FC236}">
                <a16:creationId xmlns:a16="http://schemas.microsoft.com/office/drawing/2014/main" id="{5EC5B38A-0849-0D45-A518-61B9BE37EB57}"/>
              </a:ext>
            </a:extLst>
          </p:cNvPr>
          <p:cNvSpPr>
            <a:spLocks noGrp="1"/>
          </p:cNvSpPr>
          <p:nvPr>
            <p:ph type="sldNum" sz="quarter" idx="12"/>
          </p:nvPr>
        </p:nvSpPr>
        <p:spPr/>
        <p:txBody>
          <a:bodyPr/>
          <a:lstStyle/>
          <a:p>
            <a:fld id="{EFED85E1-F0B0-2348-A9B3-41AEA4FCB4A1}" type="slidenum">
              <a:rPr lang="en-US" smtClean="0"/>
              <a:t>‹#›</a:t>
            </a:fld>
            <a:endParaRPr lang="en-US"/>
          </a:p>
        </p:txBody>
      </p:sp>
      <p:pic>
        <p:nvPicPr>
          <p:cNvPr id="5" name="Graphic 4">
            <a:extLst>
              <a:ext uri="{FF2B5EF4-FFF2-40B4-BE49-F238E27FC236}">
                <a16:creationId xmlns:a16="http://schemas.microsoft.com/office/drawing/2014/main" id="{42D317C4-8BF7-0F4F-A4B9-EFCD27A746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8" y="3138723"/>
            <a:ext cx="4421144" cy="580554"/>
          </a:xfrm>
          <a:prstGeom prst="rect">
            <a:avLst/>
          </a:prstGeom>
        </p:spPr>
      </p:pic>
    </p:spTree>
    <p:extLst>
      <p:ext uri="{BB962C8B-B14F-4D97-AF65-F5344CB8AC3E}">
        <p14:creationId xmlns:p14="http://schemas.microsoft.com/office/powerpoint/2010/main" val="180320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AF6-1CD3-B94B-900E-381F728A75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3FA9330-2DE4-E348-B1E8-09F80E1678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B8DC6B-66B3-354D-89DA-04CC35BE9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0CBBD2-0BBF-C847-BCF4-E34F12B0632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4CCFA59-B5B8-604B-80DA-71917E5CAA1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F67D19F5-CB7A-5F46-AEA1-BA4E5CFFB0AF}"/>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56689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EE6E-07AB-3F4D-BA46-79C5BB2D23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D777891-4BE5-7E48-99FD-4C5AC9A25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01E455FD-7372-E244-AD66-57112E43F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4B4D17-B384-DC4D-8FDA-C190BA826A6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B2F1B5-647E-2640-80F6-8AC3EA5820C8}"/>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1254BCD-512D-4F44-ACD4-698EFBE2E33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407797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1.jpe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2.png"/><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2DC923-8D1D-3D4A-8372-20375C28D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2A2B28-DEBE-2B43-9237-8B150EA5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3963F7-2225-A74A-B3C1-F9ACD964E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endParaRPr lang="en-US"/>
          </a:p>
        </p:txBody>
      </p:sp>
      <p:sp>
        <p:nvSpPr>
          <p:cNvPr id="5" name="Footer Placeholder 4">
            <a:extLst>
              <a:ext uri="{FF2B5EF4-FFF2-40B4-BE49-F238E27FC236}">
                <a16:creationId xmlns:a16="http://schemas.microsoft.com/office/drawing/2014/main" id="{4CE3B4B9-D379-E44F-946E-E440CFDE1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r>
              <a:rPr lang="en-US"/>
              <a:t>Copyright © 2019, Oracle and/or its affiliates. All rights reserved.</a:t>
            </a:r>
            <a:endParaRPr lang="en-US" dirty="0"/>
          </a:p>
        </p:txBody>
      </p:sp>
      <p:sp>
        <p:nvSpPr>
          <p:cNvPr id="6" name="Slide Number Placeholder 5">
            <a:extLst>
              <a:ext uri="{FF2B5EF4-FFF2-40B4-BE49-F238E27FC236}">
                <a16:creationId xmlns:a16="http://schemas.microsoft.com/office/drawing/2014/main" id="{C1CB0904-CEE1-234B-957B-36E46F992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fld id="{EFED85E1-F0B0-2348-A9B3-41AEA4FCB4A1}" type="slidenum">
              <a:rPr lang="en-US" smtClean="0"/>
              <a:pPr/>
              <a:t>‹#›</a:t>
            </a:fld>
            <a:endParaRPr lang="en-US"/>
          </a:p>
        </p:txBody>
      </p:sp>
      <p:pic>
        <p:nvPicPr>
          <p:cNvPr id="7" name="Picture 6">
            <a:extLst>
              <a:ext uri="{FF2B5EF4-FFF2-40B4-BE49-F238E27FC236}">
                <a16:creationId xmlns:a16="http://schemas.microsoft.com/office/drawing/2014/main" id="{7853B2A5-EB39-FF4F-BA17-988A4ECBD8BB}"/>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8" name="Picture 7">
            <a:extLst>
              <a:ext uri="{FF2B5EF4-FFF2-40B4-BE49-F238E27FC236}">
                <a16:creationId xmlns:a16="http://schemas.microsoft.com/office/drawing/2014/main" id="{0224D87F-EB74-1043-A127-D4E78B7927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8803087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dt="0"/>
  <p:txStyles>
    <p:title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racle Sans" panose="020B0503020204020204" pitchFamily="34" charset="0"/>
          <a:ea typeface="+mn-ea"/>
          <a:cs typeface="Oracle Sans" panose="020B05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racle Sans" panose="020B0503020204020204" pitchFamily="34" charset="0"/>
          <a:ea typeface="+mn-ea"/>
          <a:cs typeface="Oracle Sans" panose="020B05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racle Sans" panose="020B0503020204020204" pitchFamily="34" charset="0"/>
          <a:ea typeface="+mn-ea"/>
          <a:cs typeface="Oracle Sans" panose="020B05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Copyright © 2019 Oracle and/or its affiliates.</a:t>
            </a:r>
            <a:endParaRPr lang="en-US" dirty="0"/>
          </a:p>
        </p:txBody>
      </p:sp>
    </p:spTree>
    <p:extLst>
      <p:ext uri="{BB962C8B-B14F-4D97-AF65-F5344CB8AC3E}">
        <p14:creationId xmlns:p14="http://schemas.microsoft.com/office/powerpoint/2010/main" val="29147502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2.xml"/><Relationship Id="rId5" Type="http://schemas.openxmlformats.org/officeDocument/2006/relationships/image" Target="../media/image56.gif"/><Relationship Id="rId4" Type="http://schemas.openxmlformats.org/officeDocument/2006/relationships/image" Target="../media/image55.gif"/></Relationships>
</file>

<file path=ppt/slides/_rels/slide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Security Access With Deep Learning</a:t>
            </a:r>
          </a:p>
        </p:txBody>
      </p:sp>
      <p:pic>
        <p:nvPicPr>
          <p:cNvPr id="2" name="Picture 1"/>
          <p:cNvPicPr>
            <a:picLocks noChangeAspect="1"/>
          </p:cNvPicPr>
          <p:nvPr/>
        </p:nvPicPr>
        <p:blipFill>
          <a:blip r:embed="rId2"/>
          <a:stretch>
            <a:fillRect/>
          </a:stretch>
        </p:blipFill>
        <p:spPr>
          <a:xfrm>
            <a:off x="957470" y="1998801"/>
            <a:ext cx="7282709" cy="3646625"/>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338871175"/>
              </p:ext>
            </p:extLst>
          </p:nvPr>
        </p:nvGraphicFramePr>
        <p:xfrm>
          <a:off x="8418442" y="1998801"/>
          <a:ext cx="3687419" cy="2781920"/>
        </p:xfrm>
        <a:graphic>
          <a:graphicData uri="http://schemas.openxmlformats.org/drawingml/2006/table">
            <a:tbl>
              <a:tblPr/>
              <a:tblGrid>
                <a:gridCol w="2289306">
                  <a:extLst>
                    <a:ext uri="{9D8B030D-6E8A-4147-A177-3AD203B41FA5}">
                      <a16:colId xmlns:a16="http://schemas.microsoft.com/office/drawing/2014/main" val="234454785"/>
                    </a:ext>
                  </a:extLst>
                </a:gridCol>
                <a:gridCol w="1398113">
                  <a:extLst>
                    <a:ext uri="{9D8B030D-6E8A-4147-A177-3AD203B41FA5}">
                      <a16:colId xmlns:a16="http://schemas.microsoft.com/office/drawing/2014/main" val="3454358143"/>
                    </a:ext>
                  </a:extLst>
                </a:gridCol>
              </a:tblGrid>
              <a:tr h="556384">
                <a:tc>
                  <a:txBody>
                    <a:bodyPr/>
                    <a:lstStyle/>
                    <a:p>
                      <a:pPr algn="l"/>
                      <a:r>
                        <a:rPr lang="en-US" sz="1400" dirty="0">
                          <a:solidFill>
                            <a:schemeClr val="bg1">
                              <a:lumMod val="95000"/>
                              <a:lumOff val="5000"/>
                            </a:schemeClr>
                          </a:solidFill>
                          <a:effectLst/>
                        </a:rPr>
                        <a:t>CAO LIANG</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pPr algn="ctr"/>
                      <a:r>
                        <a:rPr lang="en-US" sz="1400">
                          <a:solidFill>
                            <a:schemeClr val="bg1">
                              <a:lumMod val="95000"/>
                              <a:lumOff val="5000"/>
                            </a:schemeClr>
                          </a:solidFill>
                          <a:effectLst/>
                        </a:rPr>
                        <a:t>A0012884E</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524873850"/>
                  </a:ext>
                </a:extLst>
              </a:tr>
              <a:tr h="556384">
                <a:tc>
                  <a:txBody>
                    <a:bodyPr/>
                    <a:lstStyle/>
                    <a:p>
                      <a:pPr algn="l"/>
                      <a:r>
                        <a:rPr lang="en-US" sz="1400" dirty="0">
                          <a:solidFill>
                            <a:schemeClr val="bg1">
                              <a:lumMod val="95000"/>
                              <a:lumOff val="5000"/>
                            </a:schemeClr>
                          </a:solidFill>
                          <a:effectLst/>
                        </a:rPr>
                        <a:t>GENG LIANGYU</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tc>
                  <a:txBody>
                    <a:bodyPr/>
                    <a:lstStyle/>
                    <a:p>
                      <a:pPr algn="ctr"/>
                      <a:r>
                        <a:rPr lang="en-US" sz="1400">
                          <a:solidFill>
                            <a:schemeClr val="bg1">
                              <a:lumMod val="95000"/>
                              <a:lumOff val="5000"/>
                            </a:schemeClr>
                          </a:solidFill>
                          <a:effectLst/>
                        </a:rPr>
                        <a:t>A0195278M</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86687872"/>
                  </a:ext>
                </a:extLst>
              </a:tr>
              <a:tr h="556384">
                <a:tc>
                  <a:txBody>
                    <a:bodyPr/>
                    <a:lstStyle/>
                    <a:p>
                      <a:pPr algn="l"/>
                      <a:r>
                        <a:rPr lang="en-US" sz="1400" dirty="0">
                          <a:solidFill>
                            <a:schemeClr val="bg1">
                              <a:lumMod val="95000"/>
                              <a:lumOff val="5000"/>
                            </a:schemeClr>
                          </a:solidFill>
                          <a:effectLst/>
                        </a:rPr>
                        <a:t>HAN DONGCHOU FRANCIS</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pPr algn="ctr"/>
                      <a:r>
                        <a:rPr lang="en-US" sz="1400">
                          <a:solidFill>
                            <a:schemeClr val="bg1">
                              <a:lumMod val="95000"/>
                              <a:lumOff val="5000"/>
                            </a:schemeClr>
                          </a:solidFill>
                          <a:effectLst/>
                        </a:rPr>
                        <a:t>A0195414A</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37680189"/>
                  </a:ext>
                </a:extLst>
              </a:tr>
              <a:tr h="556384">
                <a:tc>
                  <a:txBody>
                    <a:bodyPr/>
                    <a:lstStyle/>
                    <a:p>
                      <a:pPr algn="l"/>
                      <a:r>
                        <a:rPr lang="en-US" sz="1400" dirty="0">
                          <a:solidFill>
                            <a:schemeClr val="bg1">
                              <a:lumMod val="95000"/>
                              <a:lumOff val="5000"/>
                            </a:schemeClr>
                          </a:solidFill>
                          <a:effectLst/>
                        </a:rPr>
                        <a:t>ONG BOON PING</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tc>
                  <a:txBody>
                    <a:bodyPr/>
                    <a:lstStyle/>
                    <a:p>
                      <a:pPr algn="ctr"/>
                      <a:r>
                        <a:rPr lang="en-US" sz="1400" dirty="0">
                          <a:solidFill>
                            <a:schemeClr val="bg1">
                              <a:lumMod val="95000"/>
                              <a:lumOff val="5000"/>
                            </a:schemeClr>
                          </a:solidFill>
                          <a:effectLst/>
                        </a:rPr>
                        <a:t>A0195172B</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302087005"/>
                  </a:ext>
                </a:extLst>
              </a:tr>
              <a:tr h="556384">
                <a:tc>
                  <a:txBody>
                    <a:bodyPr/>
                    <a:lstStyle/>
                    <a:p>
                      <a:pPr algn="l"/>
                      <a:r>
                        <a:rPr lang="en-US" sz="1400">
                          <a:solidFill>
                            <a:schemeClr val="bg1">
                              <a:lumMod val="95000"/>
                              <a:lumOff val="5000"/>
                            </a:schemeClr>
                          </a:solidFill>
                          <a:effectLst/>
                        </a:rPr>
                        <a:t>TAN CHIN GEE</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lstStyle/>
                    <a:p>
                      <a:pPr algn="ctr"/>
                      <a:r>
                        <a:rPr lang="en-US" sz="1400" dirty="0">
                          <a:solidFill>
                            <a:schemeClr val="bg1">
                              <a:lumMod val="95000"/>
                              <a:lumOff val="5000"/>
                            </a:schemeClr>
                          </a:solidFill>
                          <a:effectLst/>
                        </a:rPr>
                        <a:t>A0195296M</a:t>
                      </a:r>
                    </a:p>
                  </a:txBody>
                  <a:tcPr marL="82550" marR="82550" marT="38100" marB="38100"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447821658"/>
                  </a:ext>
                </a:extLst>
              </a:tr>
            </a:tbl>
          </a:graphicData>
        </a:graphic>
      </p:graphicFrame>
    </p:spTree>
    <p:extLst>
      <p:ext uri="{BB962C8B-B14F-4D97-AF65-F5344CB8AC3E}">
        <p14:creationId xmlns:p14="http://schemas.microsoft.com/office/powerpoint/2010/main" val="49358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err="1"/>
              <a:t>Dlib</a:t>
            </a:r>
            <a:r>
              <a:rPr lang="en-MY" dirty="0"/>
              <a:t> – Face Encoding</a:t>
            </a:r>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lnSpcReduction="10000"/>
          </a:bodyPr>
          <a:lstStyle/>
          <a:p>
            <a:r>
              <a:rPr lang="en-MY" dirty="0"/>
              <a:t>Face encoding is done through </a:t>
            </a:r>
            <a:r>
              <a:rPr lang="en-MY" dirty="0" err="1"/>
              <a:t>face_recognition</a:t>
            </a:r>
            <a:r>
              <a:rPr lang="en-MY" dirty="0"/>
              <a:t> python library developed by </a:t>
            </a:r>
            <a:r>
              <a:rPr lang="en-MY" dirty="0" err="1"/>
              <a:t>Ageitgey</a:t>
            </a:r>
            <a:r>
              <a:rPr lang="en-MY" dirty="0"/>
              <a:t>. This library is mainly based on open source </a:t>
            </a:r>
            <a:r>
              <a:rPr lang="en-MY" dirty="0" err="1"/>
              <a:t>Dlib</a:t>
            </a:r>
            <a:r>
              <a:rPr lang="en-MY" dirty="0"/>
              <a:t>.</a:t>
            </a:r>
          </a:p>
          <a:p>
            <a:r>
              <a:rPr lang="en-MY" dirty="0" err="1"/>
              <a:t>Face_recognition</a:t>
            </a:r>
            <a:r>
              <a:rPr lang="en-MY" dirty="0"/>
              <a:t> library return result in 128-bit code and hence suitable for face encoding.</a:t>
            </a:r>
          </a:p>
          <a:p>
            <a:r>
              <a:rPr lang="en-MY" dirty="0" err="1"/>
              <a:t>Face_recognition</a:t>
            </a:r>
            <a:r>
              <a:rPr lang="en-MY" dirty="0"/>
              <a:t> has several steps to refine and encode the face image:</a:t>
            </a:r>
          </a:p>
          <a:p>
            <a:pPr lvl="1"/>
            <a:r>
              <a:rPr lang="en-MY" dirty="0" err="1"/>
              <a:t>HoG</a:t>
            </a:r>
            <a:r>
              <a:rPr lang="en-MY" dirty="0"/>
              <a:t> Transformation (further refine bounding area from MTCNN in this project)</a:t>
            </a:r>
          </a:p>
          <a:p>
            <a:pPr lvl="1"/>
            <a:r>
              <a:rPr lang="en-MY" dirty="0" err="1"/>
              <a:t>dlib</a:t>
            </a:r>
            <a:r>
              <a:rPr lang="en-MY" dirty="0"/>
              <a:t> face landmark detection and face projection</a:t>
            </a:r>
          </a:p>
          <a:p>
            <a:pPr lvl="1"/>
            <a:r>
              <a:rPr lang="en-MY" dirty="0"/>
              <a:t>neural network trained using triplet loss for error computation</a:t>
            </a:r>
          </a:p>
        </p:txBody>
      </p:sp>
    </p:spTree>
    <p:extLst>
      <p:ext uri="{BB962C8B-B14F-4D97-AF65-F5344CB8AC3E}">
        <p14:creationId xmlns:p14="http://schemas.microsoft.com/office/powerpoint/2010/main" val="2236766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89A154-C597-4F89-A18F-B11AD646A257}"/>
              </a:ext>
            </a:extLst>
          </p:cNvPr>
          <p:cNvSpPr>
            <a:spLocks noGrp="1"/>
          </p:cNvSpPr>
          <p:nvPr>
            <p:ph idx="1"/>
          </p:nvPr>
        </p:nvSpPr>
        <p:spPr/>
        <p:txBody>
          <a:bodyPr>
            <a:normAutofit lnSpcReduction="10000"/>
          </a:bodyPr>
          <a:lstStyle/>
          <a:p>
            <a:r>
              <a:rPr lang="en-US" dirty="0"/>
              <a:t>3 Targeted faces and &gt;100 non-targeted faces are processed using MTCNN (Background removal), and augmentation is applied.</a:t>
            </a:r>
          </a:p>
          <a:p>
            <a:r>
              <a:rPr lang="en-US" dirty="0"/>
              <a:t>As a result, ~100000 images are input into the system.</a:t>
            </a:r>
          </a:p>
          <a:p>
            <a:r>
              <a:rPr lang="en-US" dirty="0"/>
              <a:t>With the 128-byte code, it is now a smaller dataset which enables Classifier models to be trained for the final image recognition.</a:t>
            </a:r>
          </a:p>
          <a:p>
            <a:r>
              <a:rPr lang="en-US" dirty="0"/>
              <a:t>In this project, KNN, SVM, Logistic Regression and MLP are used to classify the 128-bit information.</a:t>
            </a:r>
          </a:p>
          <a:p>
            <a:r>
              <a:rPr lang="en-US" dirty="0"/>
              <a:t>The output of each model is ensembled using voting system.</a:t>
            </a:r>
          </a:p>
          <a:p>
            <a:r>
              <a:rPr lang="en-US" dirty="0"/>
              <a:t>Prediction can be made in 0.2-0.6s depending on the CPU/GPU environment.</a:t>
            </a:r>
          </a:p>
        </p:txBody>
      </p:sp>
      <p:sp>
        <p:nvSpPr>
          <p:cNvPr id="6" name="Title 1"/>
          <p:cNvSpPr>
            <a:spLocks noGrp="1"/>
          </p:cNvSpPr>
          <p:nvPr>
            <p:ph type="title"/>
          </p:nvPr>
        </p:nvSpPr>
        <p:spPr>
          <a:xfrm>
            <a:off x="838200" y="365125"/>
            <a:ext cx="10515600" cy="1325563"/>
          </a:xfrm>
        </p:spPr>
        <p:txBody>
          <a:bodyPr/>
          <a:lstStyle/>
          <a:p>
            <a:r>
              <a:rPr lang="en-US" dirty="0"/>
              <a:t>Face Recognition Solution Framework</a:t>
            </a:r>
          </a:p>
        </p:txBody>
      </p:sp>
    </p:spTree>
    <p:extLst>
      <p:ext uri="{BB962C8B-B14F-4D97-AF65-F5344CB8AC3E}">
        <p14:creationId xmlns:p14="http://schemas.microsoft.com/office/powerpoint/2010/main" val="1969892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224D-3DE8-4591-865B-5B05B3D1949E}"/>
              </a:ext>
            </a:extLst>
          </p:cNvPr>
          <p:cNvSpPr>
            <a:spLocks noGrp="1"/>
          </p:cNvSpPr>
          <p:nvPr>
            <p:ph type="title"/>
          </p:nvPr>
        </p:nvSpPr>
        <p:spPr/>
        <p:txBody>
          <a:bodyPr/>
          <a:lstStyle/>
          <a:p>
            <a:r>
              <a:rPr lang="en-US" dirty="0"/>
              <a:t>Face Recognition – Complication</a:t>
            </a:r>
          </a:p>
        </p:txBody>
      </p:sp>
      <p:sp>
        <p:nvSpPr>
          <p:cNvPr id="3" name="Content Placeholder 2">
            <a:extLst>
              <a:ext uri="{FF2B5EF4-FFF2-40B4-BE49-F238E27FC236}">
                <a16:creationId xmlns:a16="http://schemas.microsoft.com/office/drawing/2014/main" id="{B4047957-6E25-4E96-A2A4-79083C57055D}"/>
              </a:ext>
            </a:extLst>
          </p:cNvPr>
          <p:cNvSpPr>
            <a:spLocks noGrp="1"/>
          </p:cNvSpPr>
          <p:nvPr>
            <p:ph idx="1"/>
          </p:nvPr>
        </p:nvSpPr>
        <p:spPr/>
        <p:txBody>
          <a:bodyPr>
            <a:normAutofit fontScale="92500" lnSpcReduction="10000"/>
          </a:bodyPr>
          <a:lstStyle/>
          <a:p>
            <a:r>
              <a:rPr lang="en-US" dirty="0"/>
              <a:t>Multiple faces can be taken into an image frame at the same time.</a:t>
            </a:r>
          </a:p>
          <a:p>
            <a:r>
              <a:rPr lang="en-US" dirty="0"/>
              <a:t>Lighting can be different in between testing ground and training ground. Bright lighting (which is mainly yellow lighting that has significant R and G component) can reduce the contrast in between face and surrounding environment. Face area which is not exposed to the light may not be recognized.</a:t>
            </a:r>
          </a:p>
          <a:p>
            <a:r>
              <a:rPr lang="en-US" dirty="0"/>
              <a:t>Though targeted face is known, the application ground is an open space that allow free movement. Hence, accuracy varies between individual visitor.</a:t>
            </a:r>
          </a:p>
          <a:p>
            <a:r>
              <a:rPr lang="en-US" dirty="0"/>
              <a:t>For the targeted face, not all facial expression/hair style can be captured. Spectacle effect can also be extra factor to the recognition accuracy.</a:t>
            </a:r>
          </a:p>
          <a:p>
            <a:pPr marL="0" indent="0">
              <a:buNone/>
            </a:pPr>
            <a:endParaRPr lang="en-US" dirty="0"/>
          </a:p>
        </p:txBody>
      </p:sp>
    </p:spTree>
    <p:extLst>
      <p:ext uri="{BB962C8B-B14F-4D97-AF65-F5344CB8AC3E}">
        <p14:creationId xmlns:p14="http://schemas.microsoft.com/office/powerpoint/2010/main" val="1721599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C142-E78A-4403-9119-1091311CC3DC}"/>
              </a:ext>
            </a:extLst>
          </p:cNvPr>
          <p:cNvSpPr>
            <a:spLocks noGrp="1"/>
          </p:cNvSpPr>
          <p:nvPr>
            <p:ph type="title"/>
          </p:nvPr>
        </p:nvSpPr>
        <p:spPr/>
        <p:txBody>
          <a:bodyPr/>
          <a:lstStyle/>
          <a:p>
            <a:r>
              <a:rPr lang="en-US" dirty="0"/>
              <a:t>Performance</a:t>
            </a:r>
          </a:p>
        </p:txBody>
      </p:sp>
      <p:pic>
        <p:nvPicPr>
          <p:cNvPr id="5" name="Picture 4">
            <a:extLst>
              <a:ext uri="{FF2B5EF4-FFF2-40B4-BE49-F238E27FC236}">
                <a16:creationId xmlns:a16="http://schemas.microsoft.com/office/drawing/2014/main" id="{7BD3A8F0-5E5D-41F3-8960-094E230235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55515" y="1403582"/>
            <a:ext cx="6801867" cy="2058743"/>
          </a:xfrm>
          <a:prstGeom prst="rect">
            <a:avLst/>
          </a:prstGeom>
          <a:noFill/>
          <a:ln>
            <a:noFill/>
          </a:ln>
        </p:spPr>
      </p:pic>
      <p:pic>
        <p:nvPicPr>
          <p:cNvPr id="6" name="Picture 5">
            <a:extLst>
              <a:ext uri="{FF2B5EF4-FFF2-40B4-BE49-F238E27FC236}">
                <a16:creationId xmlns:a16="http://schemas.microsoft.com/office/drawing/2014/main" id="{4623B780-38EA-4B3D-AA88-53DAE0909A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55515" y="3627939"/>
            <a:ext cx="6801867" cy="2038688"/>
          </a:xfrm>
          <a:prstGeom prst="rect">
            <a:avLst/>
          </a:prstGeom>
          <a:noFill/>
          <a:ln>
            <a:noFill/>
          </a:ln>
        </p:spPr>
      </p:pic>
      <p:sp>
        <p:nvSpPr>
          <p:cNvPr id="7" name="TextBox 6">
            <a:extLst>
              <a:ext uri="{FF2B5EF4-FFF2-40B4-BE49-F238E27FC236}">
                <a16:creationId xmlns:a16="http://schemas.microsoft.com/office/drawing/2014/main" id="{55799F7C-2BC3-4185-B618-54389B6B75C4}"/>
              </a:ext>
            </a:extLst>
          </p:cNvPr>
          <p:cNvSpPr txBox="1"/>
          <p:nvPr/>
        </p:nvSpPr>
        <p:spPr>
          <a:xfrm>
            <a:off x="1985739" y="1478796"/>
            <a:ext cx="1490152" cy="523220"/>
          </a:xfrm>
          <a:prstGeom prst="rect">
            <a:avLst/>
          </a:prstGeom>
          <a:noFill/>
        </p:spPr>
        <p:txBody>
          <a:bodyPr wrap="none" rtlCol="0">
            <a:spAutoFit/>
          </a:bodyPr>
          <a:lstStyle/>
          <a:p>
            <a:r>
              <a:rPr lang="en-MY" sz="2800" dirty="0">
                <a:solidFill>
                  <a:srgbClr val="FFFF00"/>
                </a:solidFill>
              </a:rPr>
              <a:t>Accuracy</a:t>
            </a:r>
          </a:p>
        </p:txBody>
      </p:sp>
      <p:sp>
        <p:nvSpPr>
          <p:cNvPr id="8" name="TextBox 7">
            <a:extLst>
              <a:ext uri="{FF2B5EF4-FFF2-40B4-BE49-F238E27FC236}">
                <a16:creationId xmlns:a16="http://schemas.microsoft.com/office/drawing/2014/main" id="{213334D7-3AB1-42E6-818B-A042591F7132}"/>
              </a:ext>
            </a:extLst>
          </p:cNvPr>
          <p:cNvSpPr txBox="1"/>
          <p:nvPr/>
        </p:nvSpPr>
        <p:spPr>
          <a:xfrm>
            <a:off x="1985739" y="3567237"/>
            <a:ext cx="2272673" cy="523220"/>
          </a:xfrm>
          <a:prstGeom prst="rect">
            <a:avLst/>
          </a:prstGeom>
          <a:noFill/>
        </p:spPr>
        <p:txBody>
          <a:bodyPr wrap="none" rtlCol="0">
            <a:spAutoFit/>
          </a:bodyPr>
          <a:lstStyle/>
          <a:p>
            <a:r>
              <a:rPr lang="en-MY" sz="2800" dirty="0">
                <a:solidFill>
                  <a:srgbClr val="FFFF00"/>
                </a:solidFill>
              </a:rPr>
              <a:t>False Negative</a:t>
            </a:r>
          </a:p>
        </p:txBody>
      </p:sp>
      <p:sp>
        <p:nvSpPr>
          <p:cNvPr id="9" name="Right Arrow 8"/>
          <p:cNvSpPr/>
          <p:nvPr/>
        </p:nvSpPr>
        <p:spPr>
          <a:xfrm>
            <a:off x="4449227" y="1571441"/>
            <a:ext cx="477079" cy="40181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4449227" y="3627939"/>
            <a:ext cx="477079" cy="40181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3D61BD9-59D1-4B9B-BE9F-602CE1608D63}"/>
              </a:ext>
            </a:extLst>
          </p:cNvPr>
          <p:cNvPicPr>
            <a:picLocks noChangeAspect="1"/>
          </p:cNvPicPr>
          <p:nvPr/>
        </p:nvPicPr>
        <p:blipFill>
          <a:blip r:embed="rId4"/>
          <a:stretch>
            <a:fillRect/>
          </a:stretch>
        </p:blipFill>
        <p:spPr>
          <a:xfrm>
            <a:off x="1030147" y="4397502"/>
            <a:ext cx="2445744" cy="2006186"/>
          </a:xfrm>
          <a:prstGeom prst="rect">
            <a:avLst/>
          </a:prstGeom>
        </p:spPr>
      </p:pic>
    </p:spTree>
    <p:extLst>
      <p:ext uri="{BB962C8B-B14F-4D97-AF65-F5344CB8AC3E}">
        <p14:creationId xmlns:p14="http://schemas.microsoft.com/office/powerpoint/2010/main" val="2386386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Alert Mechanism – SMS &amp; Email</a:t>
            </a:r>
          </a:p>
        </p:txBody>
      </p:sp>
      <p:sp>
        <p:nvSpPr>
          <p:cNvPr id="5" name="Title 5">
            <a:extLst>
              <a:ext uri="{FF2B5EF4-FFF2-40B4-BE49-F238E27FC236}">
                <a16:creationId xmlns:a16="http://schemas.microsoft.com/office/drawing/2014/main" id="{EB9BA41B-FD9C-A14F-A5FA-8DFB40E8CBB4}"/>
              </a:ext>
            </a:extLst>
          </p:cNvPr>
          <p:cNvSpPr txBox="1">
            <a:spLocks/>
          </p:cNvSpPr>
          <p:nvPr/>
        </p:nvSpPr>
        <p:spPr>
          <a:xfrm>
            <a:off x="838200" y="2014781"/>
            <a:ext cx="6490339" cy="3816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742950" marR="0" lvl="0" indent="-742950" algn="l" defTabSz="914400" rtl="0" eaLnBrk="1" fontAlgn="auto" latinLnBrk="0" hangingPunct="1">
              <a:lnSpc>
                <a:spcPct val="90000"/>
              </a:lnSpc>
              <a:spcBef>
                <a:spcPct val="0"/>
              </a:spcBef>
              <a:spcAft>
                <a:spcPts val="0"/>
              </a:spcAft>
              <a:buClrTx/>
              <a:buSzTx/>
              <a:buFontTx/>
              <a:buAutoNum type="arabicPeriod"/>
              <a:tabLst/>
              <a:defRPr/>
            </a:pPr>
            <a:r>
              <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rPr>
              <a:t>Intruder Identified by Face Recognition</a:t>
            </a:r>
          </a:p>
          <a:p>
            <a:pPr marL="742950" marR="0" lvl="0" indent="-742950" algn="l" defTabSz="914400" rtl="0" eaLnBrk="1" fontAlgn="auto" latinLnBrk="0" hangingPunct="1">
              <a:lnSpc>
                <a:spcPct val="90000"/>
              </a:lnSpc>
              <a:spcBef>
                <a:spcPct val="0"/>
              </a:spcBef>
              <a:spcAft>
                <a:spcPts val="0"/>
              </a:spcAft>
              <a:buClrTx/>
              <a:buSzTx/>
              <a:buFontTx/>
              <a:buAutoNum type="arabicPeriod"/>
              <a:tabLst/>
              <a:defRPr/>
            </a:pPr>
            <a:r>
              <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rPr>
              <a:t>Alert SMS Issued</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800" b="0" i="0" u="none" strike="noStrike" kern="1200" cap="none" spc="0" normalizeH="0" baseline="0" noProof="0" dirty="0">
              <a:ln>
                <a:noFill/>
              </a:ln>
              <a:solidFill>
                <a:srgbClr val="E5DBBE"/>
              </a:solidFill>
              <a:effectLst/>
              <a:uLnTx/>
              <a:uFillTx/>
              <a:latin typeface="Oracle Sans" panose="020B0503020204020204" pitchFamily="34" charset="0"/>
              <a:ea typeface="+mj-ea"/>
            </a:endParaRPr>
          </a:p>
          <a:p>
            <a:pPr marL="742950" marR="0" lvl="0" indent="-742950" algn="l" defTabSz="914400" rtl="0" eaLnBrk="1" fontAlgn="auto" latinLnBrk="0" hangingPunct="1">
              <a:lnSpc>
                <a:spcPct val="100000"/>
              </a:lnSpc>
              <a:spcBef>
                <a:spcPct val="0"/>
              </a:spcBef>
              <a:spcAft>
                <a:spcPts val="0"/>
              </a:spcAft>
              <a:buClrTx/>
              <a:buSzTx/>
              <a:buFontTx/>
              <a:buAutoNum type="arabicPeriod"/>
              <a:tabLst/>
              <a:defRPr/>
            </a:pPr>
            <a:r>
              <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rPr>
              <a:t>Email with Picture Attachment</a:t>
            </a:r>
          </a:p>
          <a:p>
            <a:pPr marL="742950" marR="0" lvl="0" indent="-742950" algn="l" defTabSz="914400" rtl="0" eaLnBrk="1" fontAlgn="auto" latinLnBrk="0" hangingPunct="1">
              <a:lnSpc>
                <a:spcPct val="100000"/>
              </a:lnSpc>
              <a:spcBef>
                <a:spcPct val="0"/>
              </a:spcBef>
              <a:spcAft>
                <a:spcPts val="0"/>
              </a:spcAft>
              <a:buClrTx/>
              <a:buSzTx/>
              <a:buFontTx/>
              <a:buAutoNum type="arabicPeriod"/>
              <a:tabLst/>
              <a:defRPr/>
            </a:pPr>
            <a:r>
              <a:rPr kumimoji="0" lang="en-US" sz="2400" b="0" i="0" u="none" strike="noStrike" kern="1200" cap="none" spc="0" normalizeH="0" baseline="0" noProof="0" dirty="0">
                <a:ln>
                  <a:noFill/>
                </a:ln>
                <a:solidFill>
                  <a:srgbClr val="E5DBBE"/>
                </a:solidFill>
                <a:effectLst/>
                <a:uLnTx/>
                <a:uFillTx/>
                <a:latin typeface="Oracle Sans" panose="020B0503020204020204" pitchFamily="34" charset="0"/>
                <a:ea typeface="+mj-ea"/>
              </a:rPr>
              <a:t>Audit Trail</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rgbClr val="E5DBBE"/>
              </a:solidFill>
              <a:effectLst/>
              <a:uLnTx/>
              <a:uFillTx/>
              <a:latin typeface="Oracle Sans" panose="020B0503020204020204" pitchFamily="34" charset="0"/>
              <a:ea typeface="+mj-ea"/>
            </a:endParaRPr>
          </a:p>
        </p:txBody>
      </p:sp>
      <p:sp>
        <p:nvSpPr>
          <p:cNvPr id="7" name="TextBox 6">
            <a:extLst>
              <a:ext uri="{FF2B5EF4-FFF2-40B4-BE49-F238E27FC236}">
                <a16:creationId xmlns:a16="http://schemas.microsoft.com/office/drawing/2014/main" id="{BEF28D10-FF0A-A746-948D-678F2FA43D66}"/>
              </a:ext>
            </a:extLst>
          </p:cNvPr>
          <p:cNvSpPr txBox="1"/>
          <p:nvPr/>
        </p:nvSpPr>
        <p:spPr>
          <a:xfrm>
            <a:off x="7328539" y="6369987"/>
            <a:ext cx="33829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SMS Alert of Intruder </a:t>
            </a:r>
          </a:p>
        </p:txBody>
      </p:sp>
      <p:pic>
        <p:nvPicPr>
          <p:cNvPr id="4" name="Picture 3" descr="A hand holding a cellphone&#10;&#10;Description automatically generated">
            <a:extLst>
              <a:ext uri="{FF2B5EF4-FFF2-40B4-BE49-F238E27FC236}">
                <a16:creationId xmlns:a16="http://schemas.microsoft.com/office/drawing/2014/main" id="{D46B2EE3-3BD7-2F48-9C17-5FCA8E789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908" y="1637800"/>
            <a:ext cx="3190260" cy="4620126"/>
          </a:xfrm>
          <a:prstGeom prst="rect">
            <a:avLst/>
          </a:prstGeom>
        </p:spPr>
      </p:pic>
      <p:sp>
        <p:nvSpPr>
          <p:cNvPr id="8" name="Title 5">
            <a:extLst>
              <a:ext uri="{FF2B5EF4-FFF2-40B4-BE49-F238E27FC236}">
                <a16:creationId xmlns:a16="http://schemas.microsoft.com/office/drawing/2014/main" id="{7E1C1AB7-6131-6E4E-AB73-2D28881BE1B3}"/>
              </a:ext>
            </a:extLst>
          </p:cNvPr>
          <p:cNvSpPr txBox="1">
            <a:spLocks/>
          </p:cNvSpPr>
          <p:nvPr/>
        </p:nvSpPr>
        <p:spPr>
          <a:xfrm>
            <a:off x="838200" y="149575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E5DBBE"/>
                </a:solidFill>
                <a:effectLst/>
                <a:uLnTx/>
                <a:uFillTx/>
                <a:latin typeface="Oracle Sans" panose="020B0503020204020204" pitchFamily="34" charset="0"/>
                <a:ea typeface="+mj-ea"/>
              </a:rPr>
              <a:t>SMS Alert Using Twilio</a:t>
            </a:r>
          </a:p>
        </p:txBody>
      </p:sp>
      <p:sp>
        <p:nvSpPr>
          <p:cNvPr id="9" name="Title 5">
            <a:extLst>
              <a:ext uri="{FF2B5EF4-FFF2-40B4-BE49-F238E27FC236}">
                <a16:creationId xmlns:a16="http://schemas.microsoft.com/office/drawing/2014/main" id="{9AF35916-70E5-884C-9D2E-82C977A93CCC}"/>
              </a:ext>
            </a:extLst>
          </p:cNvPr>
          <p:cNvSpPr txBox="1">
            <a:spLocks/>
          </p:cNvSpPr>
          <p:nvPr/>
        </p:nvSpPr>
        <p:spPr>
          <a:xfrm>
            <a:off x="838200" y="33424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E5DBBE"/>
                </a:solidFill>
                <a:effectLst/>
                <a:uLnTx/>
                <a:uFillTx/>
                <a:latin typeface="Oracle Sans" panose="020B0503020204020204" pitchFamily="34" charset="0"/>
                <a:ea typeface="+mj-ea"/>
              </a:rPr>
              <a:t>Email Alert Using </a:t>
            </a:r>
            <a:r>
              <a:rPr kumimoji="0" lang="en-US" sz="3200" b="1" i="0" u="none" strike="noStrike" kern="1200" cap="none" spc="0" normalizeH="0" baseline="0" noProof="0" dirty="0" err="1">
                <a:ln>
                  <a:noFill/>
                </a:ln>
                <a:solidFill>
                  <a:srgbClr val="E5DBBE"/>
                </a:solidFill>
                <a:effectLst/>
                <a:uLnTx/>
                <a:uFillTx/>
                <a:latin typeface="Oracle Sans" panose="020B0503020204020204" pitchFamily="34" charset="0"/>
                <a:ea typeface="+mj-ea"/>
              </a:rPr>
              <a:t>UiPath</a:t>
            </a:r>
            <a:endParaRPr kumimoji="0" lang="en-US" sz="3200" b="1" i="0" u="none" strike="noStrike" kern="1200" cap="none" spc="0" normalizeH="0" baseline="0" noProof="0" dirty="0">
              <a:ln>
                <a:noFill/>
              </a:ln>
              <a:solidFill>
                <a:srgbClr val="E5DBBE"/>
              </a:solidFill>
              <a:effectLst/>
              <a:uLnTx/>
              <a:uFillTx/>
              <a:latin typeface="Oracle Sans" panose="020B0503020204020204" pitchFamily="34" charset="0"/>
              <a:ea typeface="+mj-ea"/>
            </a:endParaRPr>
          </a:p>
        </p:txBody>
      </p:sp>
    </p:spTree>
    <p:extLst>
      <p:ext uri="{BB962C8B-B14F-4D97-AF65-F5344CB8AC3E}">
        <p14:creationId xmlns:p14="http://schemas.microsoft.com/office/powerpoint/2010/main" val="409182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Solution Overview – A Quick Demo</a:t>
            </a:r>
          </a:p>
        </p:txBody>
      </p:sp>
      <p:sp>
        <p:nvSpPr>
          <p:cNvPr id="10" name="TextBox 9"/>
          <p:cNvSpPr txBox="1"/>
          <p:nvPr/>
        </p:nvSpPr>
        <p:spPr>
          <a:xfrm>
            <a:off x="838200" y="1803021"/>
            <a:ext cx="4002156" cy="4247317"/>
          </a:xfrm>
          <a:prstGeom prst="rect">
            <a:avLst/>
          </a:prstGeom>
          <a:noFill/>
        </p:spPr>
        <p:txBody>
          <a:bodyPr wrap="square" rtlCol="0">
            <a:spAutoFit/>
          </a:bodyPr>
          <a:lstStyle/>
          <a:p>
            <a:r>
              <a:rPr lang="en-US" dirty="0">
                <a:solidFill>
                  <a:schemeClr val="bg2">
                    <a:lumMod val="10000"/>
                    <a:lumOff val="90000"/>
                  </a:schemeClr>
                </a:solidFill>
              </a:rPr>
              <a:t>When an intruder enters the prohibited zone, camera 1  detects the presence and initiates the process for camera 2 to start the face recognition.</a:t>
            </a:r>
          </a:p>
          <a:p>
            <a:endParaRPr lang="en-US" dirty="0">
              <a:solidFill>
                <a:schemeClr val="bg2">
                  <a:lumMod val="10000"/>
                  <a:lumOff val="90000"/>
                </a:schemeClr>
              </a:solidFill>
            </a:endParaRPr>
          </a:p>
          <a:p>
            <a:r>
              <a:rPr lang="en-US" dirty="0">
                <a:solidFill>
                  <a:schemeClr val="bg2">
                    <a:lumMod val="10000"/>
                    <a:lumOff val="90000"/>
                  </a:schemeClr>
                </a:solidFill>
              </a:rPr>
              <a:t>The face recognition algorithm determines whether the person is an authorized employee. If yes, his presence is logged in the audit trail. If not, then alert activation will take place.</a:t>
            </a:r>
          </a:p>
          <a:p>
            <a:endParaRPr lang="en-US" dirty="0">
              <a:solidFill>
                <a:schemeClr val="bg2">
                  <a:lumMod val="10000"/>
                  <a:lumOff val="90000"/>
                </a:schemeClr>
              </a:solidFill>
            </a:endParaRPr>
          </a:p>
          <a:p>
            <a:r>
              <a:rPr lang="en-US" dirty="0">
                <a:solidFill>
                  <a:schemeClr val="bg2">
                    <a:lumMod val="10000"/>
                    <a:lumOff val="90000"/>
                  </a:schemeClr>
                </a:solidFill>
              </a:rPr>
              <a:t>Alert will be sent via email with attachment of intruder’s picture. An SMS will be sent to a stakeholder. Also, the incident will be logged.</a:t>
            </a:r>
          </a:p>
        </p:txBody>
      </p:sp>
    </p:spTree>
    <p:extLst>
      <p:ext uri="{BB962C8B-B14F-4D97-AF65-F5344CB8AC3E}">
        <p14:creationId xmlns:p14="http://schemas.microsoft.com/office/powerpoint/2010/main" val="354680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4217" y="2146852"/>
            <a:ext cx="10409583" cy="3667539"/>
          </a:xfrm>
          <a:prstGeom prst="rect">
            <a:avLst/>
          </a:prstGeom>
          <a:solidFill>
            <a:schemeClr val="bg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a:t>Project Plan</a:t>
            </a:r>
          </a:p>
        </p:txBody>
      </p:sp>
      <p:pic>
        <p:nvPicPr>
          <p:cNvPr id="3" name="Picture 2"/>
          <p:cNvPicPr>
            <a:picLocks noChangeAspect="1"/>
          </p:cNvPicPr>
          <p:nvPr/>
        </p:nvPicPr>
        <p:blipFill>
          <a:blip r:embed="rId2"/>
          <a:stretch>
            <a:fillRect/>
          </a:stretch>
        </p:blipFill>
        <p:spPr>
          <a:xfrm>
            <a:off x="1055830" y="2355574"/>
            <a:ext cx="10127142" cy="3299791"/>
          </a:xfrm>
          <a:prstGeom prst="rect">
            <a:avLst/>
          </a:prstGeom>
        </p:spPr>
      </p:pic>
    </p:spTree>
    <p:extLst>
      <p:ext uri="{BB962C8B-B14F-4D97-AF65-F5344CB8AC3E}">
        <p14:creationId xmlns:p14="http://schemas.microsoft.com/office/powerpoint/2010/main" val="117515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90662" y="2571612"/>
            <a:ext cx="3299791" cy="1325563"/>
          </a:xfrm>
        </p:spPr>
        <p:txBody>
          <a:bodyPr/>
          <a:lstStyle/>
          <a:p>
            <a:r>
              <a:rPr lang="en-US" dirty="0"/>
              <a:t>Appendix</a:t>
            </a:r>
          </a:p>
        </p:txBody>
      </p:sp>
    </p:spTree>
    <p:extLst>
      <p:ext uri="{BB962C8B-B14F-4D97-AF65-F5344CB8AC3E}">
        <p14:creationId xmlns:p14="http://schemas.microsoft.com/office/powerpoint/2010/main" val="155046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MTCNN - Explained</a:t>
            </a:r>
            <a:endParaRPr lang="en-SG" dirty="0"/>
          </a:p>
        </p:txBody>
      </p:sp>
      <p:pic>
        <p:nvPicPr>
          <p:cNvPr id="5" name="Content Placeholder 4"/>
          <p:cNvPicPr>
            <a:picLocks noGrp="1" noChangeAspect="1"/>
          </p:cNvPicPr>
          <p:nvPr>
            <p:ph idx="1"/>
          </p:nvPr>
        </p:nvPicPr>
        <p:blipFill>
          <a:blip r:embed="rId2"/>
          <a:stretch>
            <a:fillRect/>
          </a:stretch>
        </p:blipFill>
        <p:spPr>
          <a:xfrm>
            <a:off x="4659085" y="3932501"/>
            <a:ext cx="4040777" cy="1454331"/>
          </a:xfrm>
          <a:prstGeom prst="rect">
            <a:avLst/>
          </a:prstGeom>
        </p:spPr>
      </p:pic>
      <p:pic>
        <p:nvPicPr>
          <p:cNvPr id="6" name="Picture 5"/>
          <p:cNvPicPr>
            <a:picLocks noChangeAspect="1"/>
          </p:cNvPicPr>
          <p:nvPr/>
        </p:nvPicPr>
        <p:blipFill>
          <a:blip r:embed="rId3"/>
          <a:stretch>
            <a:fillRect/>
          </a:stretch>
        </p:blipFill>
        <p:spPr>
          <a:xfrm>
            <a:off x="8908869" y="2120495"/>
            <a:ext cx="2850863" cy="3266337"/>
          </a:xfrm>
          <a:prstGeom prst="rect">
            <a:avLst/>
          </a:prstGeom>
        </p:spPr>
      </p:pic>
      <p:sp>
        <p:nvSpPr>
          <p:cNvPr id="7" name="Rectangle 6"/>
          <p:cNvSpPr/>
          <p:nvPr/>
        </p:nvSpPr>
        <p:spPr>
          <a:xfrm>
            <a:off x="838199" y="1970512"/>
            <a:ext cx="7861663" cy="461664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MTCNN 3 Networks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Image is rescaled to a range of different sizes (Image Pyramid)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P-Net model (Proposal Network) proposes candidate facial regions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R-Net model (Refine Network) filters the bounding boxes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O-Net model (Output Network) proposes facial landmarks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MTCNN 3 Tasks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Face classification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CFBFA"/>
                </a:solidFill>
                <a:effectLst/>
                <a:uLnTx/>
                <a:uFillTx/>
                <a:latin typeface="Calibri" panose="020F0502020204030204"/>
                <a:ea typeface="+mn-ea"/>
                <a:cs typeface="+mn-cs"/>
              </a:rPr>
              <a:t>True/False</a:t>
            </a:r>
            <a:endParaRPr kumimoji="0" lang="en-SG" sz="14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Bounding box regression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CFBFA"/>
                </a:solidFill>
                <a:effectLst/>
                <a:uLnTx/>
                <a:uFillTx/>
                <a:latin typeface="Calibri" panose="020F0502020204030204"/>
                <a:ea typeface="+mn-ea"/>
                <a:cs typeface="+mn-cs"/>
              </a:rPr>
              <a:t>Left, Top, Width, Height</a:t>
            </a:r>
            <a:endParaRPr kumimoji="0" lang="en-SG" sz="14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rPr>
              <a:t>Facial landmark localization</a:t>
            </a: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CFBFA"/>
                </a:solidFill>
                <a:effectLst/>
                <a:uLnTx/>
                <a:uFillTx/>
                <a:latin typeface="Calibri" panose="020F0502020204030204"/>
                <a:ea typeface="+mn-ea"/>
                <a:cs typeface="+mn-cs"/>
              </a:rPr>
              <a:t>5 Points (Left / Right Eye, Nose, Left / Right Mouth Corner)</a:t>
            </a:r>
            <a:endParaRPr kumimoji="0" lang="en-SG" sz="14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SG" sz="1800" b="0" i="0" u="none" strike="noStrike" kern="1200" cap="none" spc="0" normalizeH="0" baseline="0" noProof="0" dirty="0">
              <a:ln>
                <a:noFill/>
              </a:ln>
              <a:solidFill>
                <a:srgbClr val="FCFBFA"/>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794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86409" y="365125"/>
            <a:ext cx="10767391" cy="1325563"/>
          </a:xfrm>
        </p:spPr>
        <p:txBody>
          <a:bodyPr/>
          <a:lstStyle/>
          <a:p>
            <a:r>
              <a:rPr lang="en-US" dirty="0"/>
              <a:t>Demo Asset – Currently Under Construction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9530" y="1690688"/>
            <a:ext cx="6052930" cy="4539698"/>
          </a:xfrm>
          <a:prstGeom prst="rect">
            <a:avLst/>
          </a:prstGeom>
        </p:spPr>
      </p:pic>
      <p:sp>
        <p:nvSpPr>
          <p:cNvPr id="7" name="Oval 6"/>
          <p:cNvSpPr/>
          <p:nvPr/>
        </p:nvSpPr>
        <p:spPr>
          <a:xfrm>
            <a:off x="6132443" y="3176457"/>
            <a:ext cx="457200" cy="46713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7" idx="6"/>
          </p:cNvCxnSpPr>
          <p:nvPr/>
        </p:nvCxnSpPr>
        <p:spPr>
          <a:xfrm flipV="1">
            <a:off x="6589643" y="2943728"/>
            <a:ext cx="1438555" cy="46629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18443" y="1928190"/>
            <a:ext cx="3349487" cy="2585323"/>
          </a:xfrm>
          <a:prstGeom prst="rect">
            <a:avLst/>
          </a:prstGeom>
          <a:noFill/>
        </p:spPr>
        <p:txBody>
          <a:bodyPr wrap="square" rtlCol="0">
            <a:spAutoFit/>
          </a:bodyPr>
          <a:lstStyle/>
          <a:p>
            <a:r>
              <a:rPr lang="en-US" dirty="0"/>
              <a:t>The surveillance camera will be incorporated as part of the Smart City Demo Asset. It will serve several functions:</a:t>
            </a:r>
          </a:p>
          <a:p>
            <a:endParaRPr lang="en-US" dirty="0"/>
          </a:p>
          <a:p>
            <a:pPr marL="342900" indent="-342900">
              <a:buAutoNum type="arabicParenR"/>
            </a:pPr>
            <a:r>
              <a:rPr lang="en-US" dirty="0"/>
              <a:t>Intruder Detection</a:t>
            </a:r>
          </a:p>
          <a:p>
            <a:pPr marL="342900" indent="-342900">
              <a:buAutoNum type="arabicParenR"/>
            </a:pPr>
            <a:r>
              <a:rPr lang="en-US" dirty="0"/>
              <a:t>Face Recognition based on Person of Interest</a:t>
            </a:r>
          </a:p>
          <a:p>
            <a:pPr marL="342900" indent="-342900">
              <a:buAutoNum type="arabicParenR"/>
            </a:pPr>
            <a:r>
              <a:rPr lang="en-US" dirty="0"/>
              <a:t>Alert mechanism </a:t>
            </a:r>
          </a:p>
        </p:txBody>
      </p:sp>
    </p:spTree>
    <p:extLst>
      <p:ext uri="{BB962C8B-B14F-4D97-AF65-F5344CB8AC3E}">
        <p14:creationId xmlns:p14="http://schemas.microsoft.com/office/powerpoint/2010/main" val="379871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Problem Statement</a:t>
            </a:r>
          </a:p>
        </p:txBody>
      </p:sp>
      <p:pic>
        <p:nvPicPr>
          <p:cNvPr id="2" name="Picture 1"/>
          <p:cNvPicPr>
            <a:picLocks noChangeAspect="1"/>
          </p:cNvPicPr>
          <p:nvPr/>
        </p:nvPicPr>
        <p:blipFill>
          <a:blip r:embed="rId2"/>
          <a:stretch>
            <a:fillRect/>
          </a:stretch>
        </p:blipFill>
        <p:spPr>
          <a:xfrm>
            <a:off x="5034223" y="2003202"/>
            <a:ext cx="4028952" cy="2017392"/>
          </a:xfrm>
          <a:prstGeom prst="rect">
            <a:avLst/>
          </a:prstGeom>
        </p:spPr>
      </p:pic>
      <p:sp>
        <p:nvSpPr>
          <p:cNvPr id="3" name="Oval 2"/>
          <p:cNvSpPr/>
          <p:nvPr/>
        </p:nvSpPr>
        <p:spPr>
          <a:xfrm>
            <a:off x="7941363" y="3176457"/>
            <a:ext cx="457200" cy="46713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3" idx="6"/>
          </p:cNvCxnSpPr>
          <p:nvPr/>
        </p:nvCxnSpPr>
        <p:spPr>
          <a:xfrm flipV="1">
            <a:off x="8398563" y="2943728"/>
            <a:ext cx="1438555" cy="46629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809922" y="1779103"/>
            <a:ext cx="2027582" cy="4247317"/>
          </a:xfrm>
          <a:prstGeom prst="rect">
            <a:avLst/>
          </a:prstGeom>
          <a:noFill/>
        </p:spPr>
        <p:txBody>
          <a:bodyPr wrap="square" rtlCol="0">
            <a:spAutoFit/>
          </a:bodyPr>
          <a:lstStyle/>
          <a:p>
            <a:r>
              <a:rPr lang="en-US" dirty="0"/>
              <a:t>Secure this public Demo Area so that demo asset can be protected.</a:t>
            </a:r>
          </a:p>
          <a:p>
            <a:endParaRPr lang="en-US" dirty="0"/>
          </a:p>
          <a:p>
            <a:r>
              <a:rPr lang="en-US" dirty="0"/>
              <a:t>We will not be able to use physical partition because of esthetic issues.</a:t>
            </a:r>
          </a:p>
          <a:p>
            <a:endParaRPr lang="en-US" dirty="0"/>
          </a:p>
          <a:p>
            <a:r>
              <a:rPr lang="en-US" dirty="0"/>
              <a:t>Hence we will need a way to secure the area without any obvious physical barriers or devices. </a:t>
            </a:r>
          </a:p>
        </p:txBody>
      </p:sp>
      <p:pic>
        <p:nvPicPr>
          <p:cNvPr id="8" name="Picture 7"/>
          <p:cNvPicPr>
            <a:picLocks noChangeAspect="1"/>
          </p:cNvPicPr>
          <p:nvPr/>
        </p:nvPicPr>
        <p:blipFill>
          <a:blip r:embed="rId3"/>
          <a:stretch>
            <a:fillRect/>
          </a:stretch>
        </p:blipFill>
        <p:spPr>
          <a:xfrm>
            <a:off x="4487168" y="4048955"/>
            <a:ext cx="4555088" cy="2280815"/>
          </a:xfrm>
          <a:prstGeom prst="rect">
            <a:avLst/>
          </a:prstGeom>
        </p:spPr>
      </p:pic>
      <p:sp>
        <p:nvSpPr>
          <p:cNvPr id="9" name="Oval 8"/>
          <p:cNvSpPr/>
          <p:nvPr/>
        </p:nvSpPr>
        <p:spPr>
          <a:xfrm>
            <a:off x="6385543" y="5173777"/>
            <a:ext cx="457200" cy="467139"/>
          </a:xfrm>
          <a:prstGeom prst="ellipse">
            <a:avLst/>
          </a:prstGeom>
          <a:no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9" idx="7"/>
          </p:cNvCxnSpPr>
          <p:nvPr/>
        </p:nvCxnSpPr>
        <p:spPr>
          <a:xfrm flipV="1">
            <a:off x="6775788" y="3642756"/>
            <a:ext cx="3013215" cy="1599432"/>
          </a:xfrm>
          <a:prstGeom prst="straightConnector1">
            <a:avLst/>
          </a:prstGeom>
          <a:ln>
            <a:solidFill>
              <a:srgbClr val="66FF66"/>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4404" y="2595149"/>
            <a:ext cx="3114731" cy="2336048"/>
          </a:xfrm>
          <a:prstGeom prst="rect">
            <a:avLst/>
          </a:prstGeom>
        </p:spPr>
      </p:pic>
      <p:sp>
        <p:nvSpPr>
          <p:cNvPr id="12" name="TextBox 11"/>
          <p:cNvSpPr txBox="1"/>
          <p:nvPr/>
        </p:nvSpPr>
        <p:spPr>
          <a:xfrm>
            <a:off x="2279911" y="2193213"/>
            <a:ext cx="1473019" cy="382058"/>
          </a:xfrm>
          <a:prstGeom prst="rect">
            <a:avLst/>
          </a:prstGeom>
          <a:noFill/>
        </p:spPr>
        <p:txBody>
          <a:bodyPr wrap="square" rtlCol="0">
            <a:spAutoFit/>
          </a:bodyPr>
          <a:lstStyle/>
          <a:p>
            <a:r>
              <a:rPr lang="en-US" dirty="0">
                <a:solidFill>
                  <a:srgbClr val="00B0F0"/>
                </a:solidFill>
              </a:rPr>
              <a:t>Demo Asset</a:t>
            </a:r>
          </a:p>
        </p:txBody>
      </p:sp>
      <p:sp>
        <p:nvSpPr>
          <p:cNvPr id="13" name="TextBox 12"/>
          <p:cNvSpPr txBox="1"/>
          <p:nvPr/>
        </p:nvSpPr>
        <p:spPr>
          <a:xfrm>
            <a:off x="7805158" y="1594674"/>
            <a:ext cx="1473019" cy="382058"/>
          </a:xfrm>
          <a:prstGeom prst="rect">
            <a:avLst/>
          </a:prstGeom>
          <a:noFill/>
        </p:spPr>
        <p:txBody>
          <a:bodyPr wrap="square" rtlCol="0">
            <a:spAutoFit/>
          </a:bodyPr>
          <a:lstStyle/>
          <a:p>
            <a:r>
              <a:rPr lang="en-US" dirty="0">
                <a:solidFill>
                  <a:srgbClr val="00B0F0"/>
                </a:solidFill>
              </a:rPr>
              <a:t>Lobby Area</a:t>
            </a:r>
          </a:p>
        </p:txBody>
      </p:sp>
    </p:spTree>
    <p:extLst>
      <p:ext uri="{BB962C8B-B14F-4D97-AF65-F5344CB8AC3E}">
        <p14:creationId xmlns:p14="http://schemas.microsoft.com/office/powerpoint/2010/main" val="125130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Smart City Demo</a:t>
            </a:r>
          </a:p>
        </p:txBody>
      </p:sp>
      <p:sp>
        <p:nvSpPr>
          <p:cNvPr id="10" name="Rectangle 9"/>
          <p:cNvSpPr/>
          <p:nvPr/>
        </p:nvSpPr>
        <p:spPr>
          <a:xfrm>
            <a:off x="2962976" y="3224464"/>
            <a:ext cx="3872984" cy="3134808"/>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14" name="Oval 13"/>
          <p:cNvSpPr/>
          <p:nvPr/>
        </p:nvSpPr>
        <p:spPr>
          <a:xfrm>
            <a:off x="2962975" y="3252060"/>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Calibri" panose="020F0502020204030204"/>
              </a:rPr>
              <a:t>2</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102" name="Cloud 4101"/>
          <p:cNvSpPr/>
          <p:nvPr/>
        </p:nvSpPr>
        <p:spPr>
          <a:xfrm>
            <a:off x="6806324" y="1558778"/>
            <a:ext cx="2248224" cy="980190"/>
          </a:xfrm>
          <a:prstGeom prst="clou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CFBFA"/>
                </a:solidFill>
                <a:effectLst/>
                <a:uLnTx/>
                <a:uFillTx/>
                <a:latin typeface="Calibri" panose="020F0502020204030204"/>
                <a:ea typeface="+mn-ea"/>
                <a:cs typeface="+mn-cs"/>
              </a:rPr>
              <a:t>Oracle Cloud</a:t>
            </a:r>
          </a:p>
        </p:txBody>
      </p:sp>
      <p:sp>
        <p:nvSpPr>
          <p:cNvPr id="4113" name="TextBox 4112"/>
          <p:cNvSpPr txBox="1"/>
          <p:nvPr/>
        </p:nvSpPr>
        <p:spPr>
          <a:xfrm>
            <a:off x="5613986" y="5686825"/>
            <a:ext cx="20036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Car License Plate Recognition</a:t>
            </a:r>
          </a:p>
        </p:txBody>
      </p:sp>
      <p:sp>
        <p:nvSpPr>
          <p:cNvPr id="51" name="TextBox 50"/>
          <p:cNvSpPr txBox="1"/>
          <p:nvPr/>
        </p:nvSpPr>
        <p:spPr>
          <a:xfrm>
            <a:off x="5790211" y="4503868"/>
            <a:ext cx="133808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Person of Interest Recognition</a:t>
            </a:r>
          </a:p>
        </p:txBody>
      </p:sp>
      <p:sp>
        <p:nvSpPr>
          <p:cNvPr id="52" name="TextBox 51"/>
          <p:cNvSpPr txBox="1"/>
          <p:nvPr/>
        </p:nvSpPr>
        <p:spPr>
          <a:xfrm>
            <a:off x="4507599" y="3399744"/>
            <a:ext cx="120135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Smart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Pedestrian</a:t>
            </a:r>
            <a:r>
              <a:rPr kumimoji="0" lang="en-US" sz="1800" b="0" i="0" u="none" strike="noStrike" kern="1200" cap="none" spc="0" normalizeH="0" noProof="0" dirty="0">
                <a:ln>
                  <a:noFill/>
                </a:ln>
                <a:solidFill>
                  <a:srgbClr val="FCFBFA"/>
                </a:solidFill>
                <a:effectLst/>
                <a:uLnTx/>
                <a:uFillTx/>
                <a:latin typeface="Calibri" panose="020F0502020204030204"/>
                <a:ea typeface="+mn-ea"/>
                <a:cs typeface="+mn-cs"/>
              </a:rPr>
              <a:t> Crossing</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53" name="TextBox 52"/>
          <p:cNvSpPr txBox="1"/>
          <p:nvPr/>
        </p:nvSpPr>
        <p:spPr>
          <a:xfrm>
            <a:off x="3194211" y="5651516"/>
            <a:ext cx="96786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Smart Parking</a:t>
            </a:r>
          </a:p>
        </p:txBody>
      </p:sp>
      <p:sp>
        <p:nvSpPr>
          <p:cNvPr id="54" name="TextBox 53"/>
          <p:cNvSpPr txBox="1"/>
          <p:nvPr/>
        </p:nvSpPr>
        <p:spPr>
          <a:xfrm>
            <a:off x="3231905" y="3516699"/>
            <a:ext cx="8839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CFBFA"/>
                </a:solidFill>
                <a:latin typeface="Calibri" panose="020F0502020204030204"/>
              </a:rPr>
              <a:t>Flood Control</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pic>
        <p:nvPicPr>
          <p:cNvPr id="1026" name="Picture 2" descr="Image result for face detection animated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02898" y="3768475"/>
            <a:ext cx="2807400" cy="154407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miro.medium.com/max/900/1*0cAbvfaNHlTMbnvJGLZs2g.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947" y="5159746"/>
            <a:ext cx="2194055" cy="1190275"/>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5925027" y="3306810"/>
            <a:ext cx="101636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Smart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CFBFA"/>
                </a:solidFill>
                <a:effectLst/>
                <a:uLnTx/>
                <a:uFillTx/>
                <a:latin typeface="Calibri" panose="020F0502020204030204"/>
                <a:ea typeface="+mn-ea"/>
                <a:cs typeface="+mn-cs"/>
              </a:rPr>
              <a:t>Stree</a:t>
            </a:r>
            <a:r>
              <a:rPr lang="en-US" dirty="0">
                <a:solidFill>
                  <a:srgbClr val="FCFBFA"/>
                </a:solidFill>
                <a:latin typeface="Calibri" panose="020F0502020204030204"/>
              </a:rPr>
              <a:t>t Lighting</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pic>
        <p:nvPicPr>
          <p:cNvPr id="39" name="Picture 2" descr="Related imag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89521" y="2630372"/>
            <a:ext cx="2199672" cy="10769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Related image"/>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80022" y="1709977"/>
            <a:ext cx="2415612" cy="126215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192744" y="3251601"/>
            <a:ext cx="0" cy="30870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47779" y="3262998"/>
            <a:ext cx="0" cy="308702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962975" y="4285348"/>
            <a:ext cx="387298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962975" y="5352148"/>
            <a:ext cx="387298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4258951" y="3252780"/>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1</a:t>
            </a:r>
          </a:p>
        </p:txBody>
      </p:sp>
      <p:sp>
        <p:nvSpPr>
          <p:cNvPr id="47" name="Oval 46"/>
          <p:cNvSpPr/>
          <p:nvPr/>
        </p:nvSpPr>
        <p:spPr>
          <a:xfrm>
            <a:off x="2962975" y="4408647"/>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Calibri" panose="020F0502020204030204"/>
              </a:rPr>
              <a:t>3</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8" name="Oval 47"/>
          <p:cNvSpPr/>
          <p:nvPr/>
        </p:nvSpPr>
        <p:spPr>
          <a:xfrm>
            <a:off x="2792965" y="5358306"/>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Calibri" panose="020F0502020204030204"/>
              </a:rPr>
              <a:t>4</a:t>
            </a:r>
            <a:endPar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9" name="TextBox 48"/>
          <p:cNvSpPr txBox="1"/>
          <p:nvPr/>
        </p:nvSpPr>
        <p:spPr>
          <a:xfrm>
            <a:off x="4566528" y="5513017"/>
            <a:ext cx="100721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Smart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Traffic</a:t>
            </a:r>
            <a:r>
              <a:rPr kumimoji="0" lang="en-US" sz="1800" b="0" i="0" u="none" strike="noStrike" kern="1200" cap="none" spc="0" normalizeH="0" noProof="0" dirty="0">
                <a:ln>
                  <a:noFill/>
                </a:ln>
                <a:solidFill>
                  <a:srgbClr val="FCFBFA"/>
                </a:solidFill>
                <a:effectLst/>
                <a:uLnTx/>
                <a:uFillTx/>
                <a:latin typeface="Calibri" panose="020F0502020204030204"/>
                <a:ea typeface="+mn-ea"/>
                <a:cs typeface="+mn-cs"/>
              </a:rPr>
              <a:t> Lighting</a:t>
            </a:r>
            <a:endPar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endParaRPr>
          </a:p>
        </p:txBody>
      </p:sp>
      <p:sp>
        <p:nvSpPr>
          <p:cNvPr id="55" name="Oval 54"/>
          <p:cNvSpPr/>
          <p:nvPr/>
        </p:nvSpPr>
        <p:spPr>
          <a:xfrm>
            <a:off x="5613985" y="3226967"/>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8</a:t>
            </a:r>
          </a:p>
        </p:txBody>
      </p:sp>
      <p:sp>
        <p:nvSpPr>
          <p:cNvPr id="57" name="Oval 56"/>
          <p:cNvSpPr/>
          <p:nvPr/>
        </p:nvSpPr>
        <p:spPr>
          <a:xfrm>
            <a:off x="5627380" y="5385219"/>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7</a:t>
            </a:r>
          </a:p>
        </p:txBody>
      </p:sp>
      <p:sp>
        <p:nvSpPr>
          <p:cNvPr id="59" name="Oval 58"/>
          <p:cNvSpPr/>
          <p:nvPr/>
        </p:nvSpPr>
        <p:spPr>
          <a:xfrm>
            <a:off x="4269603" y="5417943"/>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5</a:t>
            </a:r>
          </a:p>
        </p:txBody>
      </p:sp>
      <p:sp>
        <p:nvSpPr>
          <p:cNvPr id="60" name="Oval 59"/>
          <p:cNvSpPr/>
          <p:nvPr/>
        </p:nvSpPr>
        <p:spPr>
          <a:xfrm>
            <a:off x="5564685" y="4318420"/>
            <a:ext cx="325662" cy="328519"/>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Calibri" panose="020F0502020204030204"/>
                <a:ea typeface="+mn-ea"/>
                <a:cs typeface="+mn-cs"/>
              </a:rPr>
              <a:t>6</a:t>
            </a:r>
          </a:p>
        </p:txBody>
      </p:sp>
      <p:sp>
        <p:nvSpPr>
          <p:cNvPr id="61" name="TextBox 60"/>
          <p:cNvSpPr txBox="1"/>
          <p:nvPr/>
        </p:nvSpPr>
        <p:spPr>
          <a:xfrm>
            <a:off x="3125806" y="4777159"/>
            <a:ext cx="11488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Reserved</a:t>
            </a:r>
          </a:p>
        </p:txBody>
      </p:sp>
    </p:spTree>
    <p:extLst>
      <p:ext uri="{BB962C8B-B14F-4D97-AF65-F5344CB8AC3E}">
        <p14:creationId xmlns:p14="http://schemas.microsoft.com/office/powerpoint/2010/main" val="282092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828800" y="3568148"/>
            <a:ext cx="9253330" cy="289228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a:t>Solution Overview – Key Components</a:t>
            </a:r>
          </a:p>
        </p:txBody>
      </p:sp>
      <p:sp>
        <p:nvSpPr>
          <p:cNvPr id="2" name="Oval 1"/>
          <p:cNvSpPr/>
          <p:nvPr/>
        </p:nvSpPr>
        <p:spPr>
          <a:xfrm>
            <a:off x="974034" y="1888435"/>
            <a:ext cx="2852531" cy="112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Intruder Detection</a:t>
            </a:r>
          </a:p>
        </p:txBody>
      </p:sp>
      <p:sp>
        <p:nvSpPr>
          <p:cNvPr id="30" name="Oval 29"/>
          <p:cNvSpPr/>
          <p:nvPr/>
        </p:nvSpPr>
        <p:spPr>
          <a:xfrm>
            <a:off x="4913243" y="1888435"/>
            <a:ext cx="2852531" cy="112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Face Recognition</a:t>
            </a:r>
          </a:p>
        </p:txBody>
      </p:sp>
      <p:sp>
        <p:nvSpPr>
          <p:cNvPr id="31" name="Oval 30"/>
          <p:cNvSpPr/>
          <p:nvPr/>
        </p:nvSpPr>
        <p:spPr>
          <a:xfrm>
            <a:off x="8852452" y="1888435"/>
            <a:ext cx="2852531" cy="11231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Alert Mechanism</a:t>
            </a:r>
          </a:p>
        </p:txBody>
      </p:sp>
      <p:sp>
        <p:nvSpPr>
          <p:cNvPr id="4" name="Rectangle 3"/>
          <p:cNvSpPr/>
          <p:nvPr/>
        </p:nvSpPr>
        <p:spPr>
          <a:xfrm>
            <a:off x="5887275" y="4373216"/>
            <a:ext cx="1530627" cy="13119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rot="5400000">
            <a:off x="6912743" y="4908212"/>
            <a:ext cx="308420" cy="284921"/>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a:xfrm rot="5400000">
            <a:off x="5290977" y="4269257"/>
            <a:ext cx="2285997" cy="1596882"/>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Character, figure, man, perso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1799" y="4489010"/>
            <a:ext cx="1232447" cy="123244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5516207" y="3925960"/>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556841" y="388282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516207" y="495297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556841" y="4909835"/>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516207" y="606968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556841" y="6026546"/>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559810" y="3889581"/>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6559810" y="606701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a:stCxn id="9" idx="7"/>
            <a:endCxn id="63" idx="3"/>
          </p:cNvCxnSpPr>
          <p:nvPr/>
        </p:nvCxnSpPr>
        <p:spPr>
          <a:xfrm rot="16200000" flipH="1">
            <a:off x="6086506" y="3553950"/>
            <a:ext cx="101788" cy="903041"/>
          </a:xfrm>
          <a:prstGeom prst="curvedConnector5">
            <a:avLst>
              <a:gd name="adj1" fmla="val 39060"/>
              <a:gd name="adj2" fmla="val 50000"/>
              <a:gd name="adj3" fmla="val 21884"/>
            </a:avLst>
          </a:prstGeom>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63" idx="6"/>
            <a:endCxn id="43" idx="3"/>
          </p:cNvCxnSpPr>
          <p:nvPr/>
        </p:nvCxnSpPr>
        <p:spPr>
          <a:xfrm>
            <a:off x="6758594" y="3987281"/>
            <a:ext cx="827358" cy="62325"/>
          </a:xfrm>
          <a:prstGeom prst="curvedConnector4">
            <a:avLst>
              <a:gd name="adj1" fmla="val 48241"/>
              <a:gd name="adj2" fmla="val -43525"/>
            </a:avLst>
          </a:prstGeom>
        </p:spPr>
        <p:style>
          <a:lnRef idx="1">
            <a:schemeClr val="accent1"/>
          </a:lnRef>
          <a:fillRef idx="0">
            <a:schemeClr val="accent1"/>
          </a:fillRef>
          <a:effectRef idx="0">
            <a:schemeClr val="accent1"/>
          </a:effectRef>
          <a:fontRef idx="minor">
            <a:schemeClr val="tx1"/>
          </a:fontRef>
        </p:style>
      </p:cxnSp>
      <p:cxnSp>
        <p:nvCxnSpPr>
          <p:cNvPr id="66" name="Curved Connector 65"/>
          <p:cNvCxnSpPr>
            <a:stCxn id="43" idx="4"/>
            <a:endCxn id="50" idx="0"/>
          </p:cNvCxnSpPr>
          <p:nvPr/>
        </p:nvCxnSpPr>
        <p:spPr>
          <a:xfrm rot="5400000">
            <a:off x="7240427" y="4494028"/>
            <a:ext cx="831613"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50" idx="4"/>
            <a:endCxn id="62" idx="0"/>
          </p:cNvCxnSpPr>
          <p:nvPr/>
        </p:nvCxnSpPr>
        <p:spPr>
          <a:xfrm rot="5400000">
            <a:off x="7195577" y="5565890"/>
            <a:ext cx="921312" cy="12700"/>
          </a:xfrm>
          <a:prstGeom prst="curvedConnector3">
            <a:avLst>
              <a:gd name="adj1" fmla="val 58630"/>
            </a:avLst>
          </a:prstGeom>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56" idx="6"/>
            <a:endCxn id="64" idx="2"/>
          </p:cNvCxnSpPr>
          <p:nvPr/>
        </p:nvCxnSpPr>
        <p:spPr>
          <a:xfrm flipV="1">
            <a:off x="5714991" y="6164712"/>
            <a:ext cx="844819" cy="267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9" name="Curved Connector 68"/>
          <p:cNvCxnSpPr>
            <a:stCxn id="64" idx="5"/>
            <a:endCxn id="62" idx="2"/>
          </p:cNvCxnSpPr>
          <p:nvPr/>
        </p:nvCxnSpPr>
        <p:spPr>
          <a:xfrm rot="5400000" flipH="1" flipV="1">
            <a:off x="7088387" y="5765342"/>
            <a:ext cx="109549" cy="827358"/>
          </a:xfrm>
          <a:prstGeom prst="curvedConnector4">
            <a:avLst>
              <a:gd name="adj1" fmla="val 54437"/>
              <a:gd name="adj2" fmla="val 51759"/>
            </a:avLst>
          </a:prstGeom>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44" idx="4"/>
            <a:endCxn id="56" idx="0"/>
          </p:cNvCxnSpPr>
          <p:nvPr/>
        </p:nvCxnSpPr>
        <p:spPr>
          <a:xfrm rot="5400000">
            <a:off x="5154943" y="5609027"/>
            <a:ext cx="921312"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9" idx="4"/>
            <a:endCxn id="44" idx="0"/>
          </p:cNvCxnSpPr>
          <p:nvPr/>
        </p:nvCxnSpPr>
        <p:spPr>
          <a:xfrm rot="5400000">
            <a:off x="5199793" y="4537165"/>
            <a:ext cx="831613" cy="12700"/>
          </a:xfrm>
          <a:prstGeom prst="curvedConnector3">
            <a:avLst>
              <a:gd name="adj1" fmla="val 52389"/>
            </a:avLst>
          </a:prstGeom>
        </p:spPr>
        <p:style>
          <a:lnRef idx="1">
            <a:schemeClr val="accent1"/>
          </a:lnRef>
          <a:fillRef idx="0">
            <a:schemeClr val="accent1"/>
          </a:fillRef>
          <a:effectRef idx="0">
            <a:schemeClr val="accent1"/>
          </a:effectRef>
          <a:fontRef idx="minor">
            <a:schemeClr val="tx1"/>
          </a:fontRef>
        </p:style>
      </p:cxnSp>
      <p:sp>
        <p:nvSpPr>
          <p:cNvPr id="4101" name="Right Arrow 4100"/>
          <p:cNvSpPr/>
          <p:nvPr/>
        </p:nvSpPr>
        <p:spPr>
          <a:xfrm>
            <a:off x="4121426" y="2186609"/>
            <a:ext cx="496956" cy="52677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ight Arrow 82"/>
          <p:cNvSpPr/>
          <p:nvPr/>
        </p:nvSpPr>
        <p:spPr>
          <a:xfrm>
            <a:off x="8060635" y="2170219"/>
            <a:ext cx="496956" cy="526774"/>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3" name="Oval 4102"/>
          <p:cNvSpPr/>
          <p:nvPr/>
        </p:nvSpPr>
        <p:spPr>
          <a:xfrm>
            <a:off x="1113182" y="1888435"/>
            <a:ext cx="377687" cy="3776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5" name="Oval 84"/>
          <p:cNvSpPr/>
          <p:nvPr/>
        </p:nvSpPr>
        <p:spPr>
          <a:xfrm>
            <a:off x="5012611" y="1888435"/>
            <a:ext cx="377687" cy="3776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6" name="Oval 85"/>
          <p:cNvSpPr/>
          <p:nvPr/>
        </p:nvSpPr>
        <p:spPr>
          <a:xfrm>
            <a:off x="8946874" y="1888434"/>
            <a:ext cx="377687" cy="37768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89" name="Isosceles Triangle 88"/>
          <p:cNvSpPr/>
          <p:nvPr/>
        </p:nvSpPr>
        <p:spPr>
          <a:xfrm rot="4155056">
            <a:off x="6795608" y="4386351"/>
            <a:ext cx="413814" cy="278707"/>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05" name="Straight Connector 4104"/>
          <p:cNvCxnSpPr>
            <a:stCxn id="89" idx="2"/>
          </p:cNvCxnSpPr>
          <p:nvPr/>
        </p:nvCxnSpPr>
        <p:spPr>
          <a:xfrm flipH="1">
            <a:off x="5226267" y="4381587"/>
            <a:ext cx="1572631" cy="183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9" idx="4"/>
          </p:cNvCxnSpPr>
          <p:nvPr/>
        </p:nvCxnSpPr>
        <p:spPr>
          <a:xfrm flipH="1">
            <a:off x="5450049" y="4768561"/>
            <a:ext cx="1495453" cy="792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09" name="Rectangle 4108"/>
          <p:cNvSpPr/>
          <p:nvPr/>
        </p:nvSpPr>
        <p:spPr>
          <a:xfrm>
            <a:off x="7095234" y="5005273"/>
            <a:ext cx="367408" cy="523220"/>
          </a:xfrm>
          <a:prstGeom prst="rect">
            <a:avLst/>
          </a:prstGeom>
          <a:noFill/>
        </p:spPr>
        <p:txBody>
          <a:bodyPr wrap="none" lIns="91440" tIns="45720" rIns="91440" bIns="45720">
            <a:spAutoFit/>
          </a:bodyPr>
          <a:lstStyle/>
          <a:p>
            <a:pPr algn="ctr"/>
            <a:r>
              <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rPr>
              <a:t>1</a:t>
            </a:r>
          </a:p>
        </p:txBody>
      </p:sp>
      <p:sp>
        <p:nvSpPr>
          <p:cNvPr id="97" name="Rectangle 96"/>
          <p:cNvSpPr/>
          <p:nvPr/>
        </p:nvSpPr>
        <p:spPr>
          <a:xfrm>
            <a:off x="6838726" y="3957285"/>
            <a:ext cx="367408" cy="523220"/>
          </a:xfrm>
          <a:prstGeom prst="rect">
            <a:avLst/>
          </a:prstGeom>
          <a:noFill/>
        </p:spPr>
        <p:txBody>
          <a:bodyPr wrap="none" lIns="91440" tIns="45720" rIns="91440" bIns="45720">
            <a:spAutoFit/>
          </a:bodyPr>
          <a:lstStyle/>
          <a:p>
            <a:pPr algn="ctr"/>
            <a:r>
              <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rPr>
              <a:t>2</a:t>
            </a:r>
          </a:p>
        </p:txBody>
      </p:sp>
      <p:cxnSp>
        <p:nvCxnSpPr>
          <p:cNvPr id="7" name="Straight Connector 6"/>
          <p:cNvCxnSpPr/>
          <p:nvPr/>
        </p:nvCxnSpPr>
        <p:spPr>
          <a:xfrm>
            <a:off x="7417902" y="5528493"/>
            <a:ext cx="1191039" cy="3253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7662584" y="4392897"/>
            <a:ext cx="879053" cy="1457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766310" y="5357191"/>
            <a:ext cx="1361661" cy="369332"/>
          </a:xfrm>
          <a:prstGeom prst="rect">
            <a:avLst/>
          </a:prstGeom>
          <a:noFill/>
        </p:spPr>
        <p:txBody>
          <a:bodyPr wrap="square" rtlCol="0">
            <a:spAutoFit/>
          </a:bodyPr>
          <a:lstStyle/>
          <a:p>
            <a:r>
              <a:rPr lang="en-US" dirty="0">
                <a:solidFill>
                  <a:schemeClr val="bg1"/>
                </a:solidFill>
              </a:rPr>
              <a:t>Demo Asset</a:t>
            </a:r>
          </a:p>
        </p:txBody>
      </p:sp>
      <p:sp>
        <p:nvSpPr>
          <p:cNvPr id="42" name="TextBox 41"/>
          <p:cNvSpPr txBox="1"/>
          <p:nvPr/>
        </p:nvSpPr>
        <p:spPr>
          <a:xfrm>
            <a:off x="8756358" y="4218895"/>
            <a:ext cx="1361661" cy="369332"/>
          </a:xfrm>
          <a:prstGeom prst="rect">
            <a:avLst/>
          </a:prstGeom>
          <a:noFill/>
        </p:spPr>
        <p:txBody>
          <a:bodyPr wrap="square" rtlCol="0">
            <a:spAutoFit/>
          </a:bodyPr>
          <a:lstStyle/>
          <a:p>
            <a:r>
              <a:rPr lang="en-US" dirty="0">
                <a:solidFill>
                  <a:schemeClr val="bg1"/>
                </a:solidFill>
              </a:rPr>
              <a:t>Pole &amp; Rope</a:t>
            </a:r>
          </a:p>
        </p:txBody>
      </p:sp>
    </p:spTree>
    <p:extLst>
      <p:ext uri="{BB962C8B-B14F-4D97-AF65-F5344CB8AC3E}">
        <p14:creationId xmlns:p14="http://schemas.microsoft.com/office/powerpoint/2010/main" val="146797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023730" y="1690688"/>
            <a:ext cx="10058400" cy="4769747"/>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p:txBody>
          <a:bodyPr/>
          <a:lstStyle/>
          <a:p>
            <a:r>
              <a:rPr lang="en-US" dirty="0"/>
              <a:t>Solution Overview – How it Works</a:t>
            </a:r>
          </a:p>
        </p:txBody>
      </p:sp>
      <p:pic>
        <p:nvPicPr>
          <p:cNvPr id="1030" name="Picture 6" descr="Character, figure, man, person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0435" y="4326791"/>
            <a:ext cx="1232447" cy="1232447"/>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6096000" y="2061172"/>
            <a:ext cx="4076759" cy="4028778"/>
            <a:chOff x="5226267" y="3882823"/>
            <a:chExt cx="2529358" cy="2382259"/>
          </a:xfrm>
        </p:grpSpPr>
        <p:sp>
          <p:nvSpPr>
            <p:cNvPr id="46" name="Rectangle 45"/>
            <p:cNvSpPr/>
            <p:nvPr/>
          </p:nvSpPr>
          <p:spPr>
            <a:xfrm>
              <a:off x="5887275" y="4373216"/>
              <a:ext cx="1530627" cy="13119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5400000">
              <a:off x="6912743" y="4908212"/>
              <a:ext cx="308420" cy="284921"/>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p:cNvSpPr/>
            <p:nvPr/>
          </p:nvSpPr>
          <p:spPr>
            <a:xfrm rot="5400000">
              <a:off x="5290977" y="4269257"/>
              <a:ext cx="2285997" cy="1596882"/>
            </a:xfrm>
            <a:prstGeom prst="triangl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5516207" y="3925960"/>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556841" y="388282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516207" y="495297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556841" y="4909835"/>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516207" y="6069683"/>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556841" y="6026546"/>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559810" y="3889581"/>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559810" y="6067012"/>
              <a:ext cx="198784" cy="1953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Curved Connector 58"/>
            <p:cNvCxnSpPr>
              <a:stCxn id="49" idx="7"/>
              <a:endCxn id="57" idx="3"/>
            </p:cNvCxnSpPr>
            <p:nvPr/>
          </p:nvCxnSpPr>
          <p:spPr>
            <a:xfrm rot="16200000" flipH="1">
              <a:off x="6086506" y="3553950"/>
              <a:ext cx="101788" cy="903041"/>
            </a:xfrm>
            <a:prstGeom prst="curvedConnector5">
              <a:avLst>
                <a:gd name="adj1" fmla="val 39060"/>
                <a:gd name="adj2" fmla="val 50000"/>
                <a:gd name="adj3" fmla="val 21884"/>
              </a:avLst>
            </a:prstGeom>
          </p:spPr>
          <p:style>
            <a:lnRef idx="1">
              <a:schemeClr val="accent1"/>
            </a:lnRef>
            <a:fillRef idx="0">
              <a:schemeClr val="accent1"/>
            </a:fillRef>
            <a:effectRef idx="0">
              <a:schemeClr val="accent1"/>
            </a:effectRef>
            <a:fontRef idx="minor">
              <a:schemeClr val="tx1"/>
            </a:fontRef>
          </p:style>
        </p:cxnSp>
        <p:cxnSp>
          <p:nvCxnSpPr>
            <p:cNvPr id="60" name="Curved Connector 59"/>
            <p:cNvCxnSpPr>
              <a:stCxn id="57" idx="6"/>
              <a:endCxn id="51" idx="3"/>
            </p:cNvCxnSpPr>
            <p:nvPr/>
          </p:nvCxnSpPr>
          <p:spPr>
            <a:xfrm>
              <a:off x="6758594" y="3987281"/>
              <a:ext cx="827358" cy="62325"/>
            </a:xfrm>
            <a:prstGeom prst="curvedConnector4">
              <a:avLst>
                <a:gd name="adj1" fmla="val 48241"/>
                <a:gd name="adj2" fmla="val -43525"/>
              </a:avLst>
            </a:prstGeom>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51" idx="4"/>
              <a:endCxn id="53" idx="0"/>
            </p:cNvCxnSpPr>
            <p:nvPr/>
          </p:nvCxnSpPr>
          <p:spPr>
            <a:xfrm rot="5400000">
              <a:off x="7240427" y="4494028"/>
              <a:ext cx="831613"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0" name="Curved Connector 69"/>
            <p:cNvCxnSpPr>
              <a:stCxn id="53" idx="4"/>
              <a:endCxn id="55" idx="0"/>
            </p:cNvCxnSpPr>
            <p:nvPr/>
          </p:nvCxnSpPr>
          <p:spPr>
            <a:xfrm rot="5400000">
              <a:off x="7195577" y="5565890"/>
              <a:ext cx="921312" cy="12700"/>
            </a:xfrm>
            <a:prstGeom prst="curvedConnector3">
              <a:avLst>
                <a:gd name="adj1" fmla="val 58630"/>
              </a:avLst>
            </a:prstGeom>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54" idx="6"/>
              <a:endCxn id="58" idx="2"/>
            </p:cNvCxnSpPr>
            <p:nvPr/>
          </p:nvCxnSpPr>
          <p:spPr>
            <a:xfrm flipV="1">
              <a:off x="5714991" y="6164712"/>
              <a:ext cx="844819" cy="2671"/>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3" name="Curved Connector 72"/>
            <p:cNvCxnSpPr>
              <a:stCxn id="58" idx="5"/>
              <a:endCxn id="55" idx="2"/>
            </p:cNvCxnSpPr>
            <p:nvPr/>
          </p:nvCxnSpPr>
          <p:spPr>
            <a:xfrm rot="5400000" flipH="1" flipV="1">
              <a:off x="7088387" y="5765342"/>
              <a:ext cx="109549" cy="827358"/>
            </a:xfrm>
            <a:prstGeom prst="curvedConnector4">
              <a:avLst>
                <a:gd name="adj1" fmla="val 54437"/>
                <a:gd name="adj2" fmla="val 51759"/>
              </a:avLst>
            </a:prstGeom>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52" idx="4"/>
              <a:endCxn id="54" idx="0"/>
            </p:cNvCxnSpPr>
            <p:nvPr/>
          </p:nvCxnSpPr>
          <p:spPr>
            <a:xfrm rot="5400000">
              <a:off x="5154943" y="5609027"/>
              <a:ext cx="921312" cy="1270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5" name="Curved Connector 74"/>
            <p:cNvCxnSpPr>
              <a:stCxn id="49" idx="4"/>
              <a:endCxn id="52" idx="0"/>
            </p:cNvCxnSpPr>
            <p:nvPr/>
          </p:nvCxnSpPr>
          <p:spPr>
            <a:xfrm rot="5400000">
              <a:off x="5199793" y="4537165"/>
              <a:ext cx="831613" cy="12700"/>
            </a:xfrm>
            <a:prstGeom prst="curvedConnector3">
              <a:avLst>
                <a:gd name="adj1" fmla="val 52389"/>
              </a:avLst>
            </a:prstGeom>
          </p:spPr>
          <p:style>
            <a:lnRef idx="1">
              <a:schemeClr val="accent1"/>
            </a:lnRef>
            <a:fillRef idx="0">
              <a:schemeClr val="accent1"/>
            </a:fillRef>
            <a:effectRef idx="0">
              <a:schemeClr val="accent1"/>
            </a:effectRef>
            <a:fontRef idx="minor">
              <a:schemeClr val="tx1"/>
            </a:fontRef>
          </p:style>
        </p:cxnSp>
        <p:sp>
          <p:nvSpPr>
            <p:cNvPr id="76" name="Isosceles Triangle 75"/>
            <p:cNvSpPr/>
            <p:nvPr/>
          </p:nvSpPr>
          <p:spPr>
            <a:xfrm rot="4155056">
              <a:off x="6795608" y="4386351"/>
              <a:ext cx="413814" cy="278707"/>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a:stCxn id="76" idx="2"/>
            </p:cNvCxnSpPr>
            <p:nvPr/>
          </p:nvCxnSpPr>
          <p:spPr>
            <a:xfrm flipH="1">
              <a:off x="5226267" y="4381587"/>
              <a:ext cx="1572631" cy="1834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76" idx="4"/>
            </p:cNvCxnSpPr>
            <p:nvPr/>
          </p:nvCxnSpPr>
          <p:spPr>
            <a:xfrm flipH="1">
              <a:off x="5450049" y="4768561"/>
              <a:ext cx="1495453" cy="792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7095234" y="5005273"/>
              <a:ext cx="367408" cy="523220"/>
            </a:xfrm>
            <a:prstGeom prst="rect">
              <a:avLst/>
            </a:prstGeom>
            <a:noFill/>
          </p:spPr>
          <p:txBody>
            <a:bodyPr wrap="none" lIns="91440" tIns="45720" rIns="91440" bIns="45720">
              <a:spAutoFit/>
            </a:bodyPr>
            <a:lstStyle/>
            <a:p>
              <a:pPr algn="ctr"/>
              <a:r>
                <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rPr>
                <a:t>1</a:t>
              </a:r>
            </a:p>
          </p:txBody>
        </p:sp>
        <p:sp>
          <p:nvSpPr>
            <p:cNvPr id="81" name="Rectangle 80"/>
            <p:cNvSpPr/>
            <p:nvPr/>
          </p:nvSpPr>
          <p:spPr>
            <a:xfrm>
              <a:off x="6838726" y="3957285"/>
              <a:ext cx="367408" cy="523220"/>
            </a:xfrm>
            <a:prstGeom prst="rect">
              <a:avLst/>
            </a:prstGeom>
            <a:noFill/>
          </p:spPr>
          <p:txBody>
            <a:bodyPr wrap="none" lIns="91440" tIns="45720" rIns="91440" bIns="45720">
              <a:spAutoFit/>
            </a:bodyPr>
            <a:lstStyle/>
            <a:p>
              <a:pPr algn="ctr"/>
              <a:r>
                <a:rPr lang="en-US" sz="2800" b="1" cap="none" spc="0" dirty="0">
                  <a:ln w="12700">
                    <a:solidFill>
                      <a:schemeClr val="accent5"/>
                    </a:solidFill>
                    <a:prstDash val="solid"/>
                  </a:ln>
                  <a:pattFill prst="ltDnDiag">
                    <a:fgClr>
                      <a:schemeClr val="accent5">
                        <a:lumMod val="60000"/>
                        <a:lumOff val="40000"/>
                      </a:schemeClr>
                    </a:fgClr>
                    <a:bgClr>
                      <a:schemeClr val="bg1"/>
                    </a:bgClr>
                  </a:pattFill>
                  <a:effectLst/>
                </a:rPr>
                <a:t>2</a:t>
              </a:r>
            </a:p>
          </p:txBody>
        </p:sp>
      </p:grpSp>
      <p:sp>
        <p:nvSpPr>
          <p:cNvPr id="10" name="TextBox 9"/>
          <p:cNvSpPr txBox="1"/>
          <p:nvPr/>
        </p:nvSpPr>
        <p:spPr>
          <a:xfrm>
            <a:off x="1401530" y="2061172"/>
            <a:ext cx="4525891" cy="3970318"/>
          </a:xfrm>
          <a:prstGeom prst="rect">
            <a:avLst/>
          </a:prstGeom>
          <a:noFill/>
        </p:spPr>
        <p:txBody>
          <a:bodyPr wrap="square" rtlCol="0">
            <a:spAutoFit/>
          </a:bodyPr>
          <a:lstStyle/>
          <a:p>
            <a:r>
              <a:rPr lang="en-US" dirty="0">
                <a:solidFill>
                  <a:schemeClr val="bg1"/>
                </a:solidFill>
              </a:rPr>
              <a:t>When an intruder enters the prohibited zone, camera 1  detects the presence and initiates the process for camera 2 to start the face recognition.</a:t>
            </a:r>
          </a:p>
          <a:p>
            <a:endParaRPr lang="en-US" dirty="0">
              <a:solidFill>
                <a:schemeClr val="bg1"/>
              </a:solidFill>
            </a:endParaRPr>
          </a:p>
          <a:p>
            <a:r>
              <a:rPr lang="en-US" dirty="0">
                <a:solidFill>
                  <a:schemeClr val="bg1"/>
                </a:solidFill>
              </a:rPr>
              <a:t>The face recognition algorithm determines whether the person is an authorized employee. If yes, his presence is logged in the audit trail. If not, then alert activation will take place.</a:t>
            </a:r>
          </a:p>
          <a:p>
            <a:endParaRPr lang="en-US" dirty="0">
              <a:solidFill>
                <a:schemeClr val="bg1"/>
              </a:solidFill>
            </a:endParaRPr>
          </a:p>
          <a:p>
            <a:r>
              <a:rPr lang="en-US" dirty="0">
                <a:solidFill>
                  <a:schemeClr val="bg1"/>
                </a:solidFill>
              </a:rPr>
              <a:t>Alert will be sent via email with attachment of intruder’s picture. An SMS will be sent to a stakeholder. Also, the incident will be logged.</a:t>
            </a:r>
          </a:p>
        </p:txBody>
      </p:sp>
      <p:sp>
        <p:nvSpPr>
          <p:cNvPr id="12" name="Rectangle 11"/>
          <p:cNvSpPr/>
          <p:nvPr/>
        </p:nvSpPr>
        <p:spPr>
          <a:xfrm>
            <a:off x="6563318" y="4326791"/>
            <a:ext cx="423891" cy="334661"/>
          </a:xfrm>
          <a:prstGeom prst="rect">
            <a:avLst/>
          </a:prstGeom>
          <a:no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07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199" y="365125"/>
            <a:ext cx="11128513" cy="1325563"/>
          </a:xfrm>
        </p:spPr>
        <p:txBody>
          <a:bodyPr/>
          <a:lstStyle/>
          <a:p>
            <a:r>
              <a:rPr lang="en-US" dirty="0"/>
              <a:t>Detect Intruders by Background Subtraction</a:t>
            </a:r>
          </a:p>
        </p:txBody>
      </p:sp>
      <p:pic>
        <p:nvPicPr>
          <p:cNvPr id="9" name="Picture 8" descr="A screen shot of an open computer sitting on top of each other&#10;&#10;Description automatically generated">
            <a:extLst>
              <a:ext uri="{FF2B5EF4-FFF2-40B4-BE49-F238E27FC236}">
                <a16:creationId xmlns:a16="http://schemas.microsoft.com/office/drawing/2014/main" id="{8F9D6835-E8C6-3D48-9911-6499A9A62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6983" y="1426156"/>
            <a:ext cx="3535017" cy="4241418"/>
          </a:xfrm>
          <a:prstGeom prst="rect">
            <a:avLst/>
          </a:prstGeom>
        </p:spPr>
      </p:pic>
      <p:sp>
        <p:nvSpPr>
          <p:cNvPr id="2" name="Rectangle 1"/>
          <p:cNvSpPr/>
          <p:nvPr/>
        </p:nvSpPr>
        <p:spPr>
          <a:xfrm>
            <a:off x="838199" y="1963973"/>
            <a:ext cx="7017026" cy="4226478"/>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66FF66"/>
                </a:solidFill>
                <a:effectLst/>
                <a:uLnTx/>
                <a:uFillTx/>
                <a:latin typeface="Arial" panose="020B0604020202020204" pitchFamily="34" charset="0"/>
                <a:ea typeface="Times New Roman" panose="02020603050405020304" pitchFamily="18" charset="0"/>
                <a:cs typeface="Times New Roman" panose="02020603050405020304" pitchFamily="18" charset="0"/>
              </a:rPr>
              <a:t>Detect movement </a:t>
            </a: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in webcam video through the Background Subtraction method. Any detected movement will be display in white against a black background.</a:t>
            </a:r>
            <a:b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b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66FF66"/>
                </a:solidFill>
                <a:effectLst/>
                <a:uLnTx/>
                <a:uFillTx/>
                <a:latin typeface="Arial" panose="020B0604020202020204" pitchFamily="34" charset="0"/>
                <a:ea typeface="Times New Roman" panose="02020603050405020304" pitchFamily="18" charset="0"/>
                <a:cs typeface="Times New Roman" panose="02020603050405020304" pitchFamily="18" charset="0"/>
              </a:rPr>
              <a:t>Background Initialisation </a:t>
            </a: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 compute initial model of background</a:t>
            </a: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Read the video stream images sequence </a:t>
            </a:r>
          </a:p>
          <a:p>
            <a:pPr lvl="0">
              <a:lnSpc>
                <a:spcPct val="107000"/>
              </a:lnSpc>
            </a:pPr>
            <a:r>
              <a:rPr lang="en-MY" dirty="0">
                <a:solidFill>
                  <a:srgbClr val="FCFBFA">
                    <a:lumMod val="90000"/>
                  </a:srgbClr>
                </a:solidFill>
                <a:latin typeface="Arial" panose="020B0604020202020204" pitchFamily="34" charset="0"/>
                <a:ea typeface="Times New Roman" panose="02020603050405020304" pitchFamily="18" charset="0"/>
                <a:cs typeface="Times New Roman" panose="02020603050405020304" pitchFamily="18" charset="0"/>
              </a:rPr>
              <a:t>Generate the foreground mask</a:t>
            </a:r>
            <a:endPar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1" i="0" u="none" strike="noStrike" kern="1200" cap="none" spc="0" normalizeH="0" baseline="0" noProof="0" dirty="0">
                <a:ln>
                  <a:noFill/>
                </a:ln>
                <a:solidFill>
                  <a:srgbClr val="66FF66"/>
                </a:solidFill>
                <a:effectLst/>
                <a:uLnTx/>
                <a:uFillTx/>
                <a:latin typeface="Arial" panose="020B0604020202020204" pitchFamily="34" charset="0"/>
                <a:ea typeface="Times New Roman" panose="02020603050405020304" pitchFamily="18" charset="0"/>
                <a:cs typeface="Times New Roman" panose="02020603050405020304" pitchFamily="18" charset="0"/>
              </a:rPr>
              <a:t>Background Update </a:t>
            </a: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 update model to adapt to possible changes Each frame calculates foreground mask and updates background</a:t>
            </a: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Results of the updated video stream is displayed</a:t>
            </a: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MY" sz="1800" b="0" i="0" u="none" strike="noStrike" kern="1200" cap="none" spc="0" normalizeH="0" baseline="0" noProof="0" dirty="0">
                <a:ln>
                  <a:noFill/>
                </a:ln>
                <a:solidFill>
                  <a:srgbClr val="FCFBFA">
                    <a:lumMod val="90000"/>
                  </a:srgbClr>
                </a:solidFill>
                <a:effectLst/>
                <a:uLnTx/>
                <a:uFillTx/>
                <a:latin typeface="Arial" panose="020B0604020202020204" pitchFamily="34" charset="0"/>
                <a:ea typeface="Times New Roman" panose="02020603050405020304" pitchFamily="18" charset="0"/>
                <a:cs typeface="Times New Roman" panose="02020603050405020304" pitchFamily="18" charset="0"/>
              </a:rPr>
              <a:t>Model = Gaussian mixture model</a:t>
            </a:r>
            <a:endParaRPr kumimoji="0" lang="en-US" sz="1800" b="0" i="0" u="none" strike="noStrike" kern="1200" cap="none" spc="0" normalizeH="0" baseline="0" noProof="0" dirty="0">
              <a:ln>
                <a:noFill/>
              </a:ln>
              <a:solidFill>
                <a:srgbClr val="FCFBFA">
                  <a:lumMod val="90000"/>
                </a:srgbClr>
              </a:solidFill>
              <a:effectLst/>
              <a:uLnTx/>
              <a:uFillTx/>
              <a:latin typeface="Calibri" panose="020F0502020204030204" pitchFamily="34" charset="0"/>
              <a:ea typeface="DengXian"/>
              <a:cs typeface="Times New Roman" panose="02020603050405020304" pitchFamily="18" charset="0"/>
            </a:endParaRPr>
          </a:p>
        </p:txBody>
      </p:sp>
      <p:sp>
        <p:nvSpPr>
          <p:cNvPr id="5" name="TextBox 4">
            <a:extLst>
              <a:ext uri="{FF2B5EF4-FFF2-40B4-BE49-F238E27FC236}">
                <a16:creationId xmlns:a16="http://schemas.microsoft.com/office/drawing/2014/main" id="{A0233CDF-D250-874F-9302-03087152F871}"/>
              </a:ext>
            </a:extLst>
          </p:cNvPr>
          <p:cNvSpPr txBox="1"/>
          <p:nvPr/>
        </p:nvSpPr>
        <p:spPr>
          <a:xfrm>
            <a:off x="8733024" y="5763110"/>
            <a:ext cx="338293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CFBFA"/>
                </a:solidFill>
                <a:effectLst/>
                <a:uLnTx/>
                <a:uFillTx/>
                <a:latin typeface="Calibri" panose="020F0502020204030204"/>
                <a:ea typeface="+mn-ea"/>
                <a:cs typeface="+mn-cs"/>
              </a:rPr>
              <a:t>Output of Background Subtraction</a:t>
            </a:r>
          </a:p>
        </p:txBody>
      </p:sp>
    </p:spTree>
    <p:extLst>
      <p:ext uri="{BB962C8B-B14F-4D97-AF65-F5344CB8AC3E}">
        <p14:creationId xmlns:p14="http://schemas.microsoft.com/office/powerpoint/2010/main" val="3665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 Recognition Solution Framework</a:t>
            </a:r>
          </a:p>
        </p:txBody>
      </p:sp>
      <p:sp>
        <p:nvSpPr>
          <p:cNvPr id="8" name="Rectangle 7"/>
          <p:cNvSpPr/>
          <p:nvPr/>
        </p:nvSpPr>
        <p:spPr>
          <a:xfrm>
            <a:off x="4390145" y="3453730"/>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MTCNN</a:t>
            </a:r>
          </a:p>
        </p:txBody>
      </p:sp>
      <p:sp>
        <p:nvSpPr>
          <p:cNvPr id="9" name="Notched Right Arrow 8"/>
          <p:cNvSpPr/>
          <p:nvPr/>
        </p:nvSpPr>
        <p:spPr>
          <a:xfrm>
            <a:off x="1544240" y="2803572"/>
            <a:ext cx="437323" cy="407642"/>
          </a:xfrm>
          <a:prstGeom prst="notch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54599" y="2659523"/>
            <a:ext cx="936303" cy="646331"/>
          </a:xfrm>
          <a:prstGeom prst="rect">
            <a:avLst/>
          </a:prstGeom>
          <a:noFill/>
        </p:spPr>
        <p:txBody>
          <a:bodyPr wrap="square" rtlCol="0">
            <a:spAutoFit/>
          </a:bodyPr>
          <a:lstStyle/>
          <a:p>
            <a:r>
              <a:rPr lang="en-US" dirty="0">
                <a:solidFill>
                  <a:srgbClr val="00B0F0"/>
                </a:solidFill>
              </a:rPr>
              <a:t>Video Stream</a:t>
            </a:r>
          </a:p>
        </p:txBody>
      </p:sp>
      <p:sp>
        <p:nvSpPr>
          <p:cNvPr id="11" name="Oval 10"/>
          <p:cNvSpPr/>
          <p:nvPr/>
        </p:nvSpPr>
        <p:spPr>
          <a:xfrm>
            <a:off x="1981564" y="2659523"/>
            <a:ext cx="1394791" cy="7465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OpenCV</a:t>
            </a:r>
            <a:endParaRPr lang="en-US" dirty="0"/>
          </a:p>
        </p:txBody>
      </p:sp>
      <p:sp>
        <p:nvSpPr>
          <p:cNvPr id="17" name="TextBox 16"/>
          <p:cNvSpPr txBox="1"/>
          <p:nvPr/>
        </p:nvSpPr>
        <p:spPr>
          <a:xfrm>
            <a:off x="4521010" y="2140360"/>
            <a:ext cx="1159566" cy="738664"/>
          </a:xfrm>
          <a:prstGeom prst="rect">
            <a:avLst/>
          </a:prstGeom>
          <a:noFill/>
        </p:spPr>
        <p:txBody>
          <a:bodyPr wrap="square" rtlCol="0">
            <a:spAutoFit/>
          </a:bodyPr>
          <a:lstStyle/>
          <a:p>
            <a:r>
              <a:rPr lang="en-US" sz="1400" dirty="0">
                <a:solidFill>
                  <a:srgbClr val="66FF66"/>
                </a:solidFill>
              </a:rPr>
              <a:t>Bounding +</a:t>
            </a:r>
          </a:p>
          <a:p>
            <a:r>
              <a:rPr lang="en-US" sz="1400" dirty="0">
                <a:solidFill>
                  <a:srgbClr val="66FF66"/>
                </a:solidFill>
              </a:rPr>
              <a:t>Feature Extraction</a:t>
            </a:r>
          </a:p>
        </p:txBody>
      </p:sp>
      <p:sp>
        <p:nvSpPr>
          <p:cNvPr id="23" name="TextBox 22"/>
          <p:cNvSpPr txBox="1"/>
          <p:nvPr/>
        </p:nvSpPr>
        <p:spPr>
          <a:xfrm>
            <a:off x="5748125" y="3260483"/>
            <a:ext cx="1159566" cy="954107"/>
          </a:xfrm>
          <a:prstGeom prst="rect">
            <a:avLst/>
          </a:prstGeom>
          <a:noFill/>
        </p:spPr>
        <p:txBody>
          <a:bodyPr wrap="square" rtlCol="0">
            <a:spAutoFit/>
          </a:bodyPr>
          <a:lstStyle/>
          <a:p>
            <a:r>
              <a:rPr lang="en-US" sz="1400" dirty="0">
                <a:solidFill>
                  <a:srgbClr val="66FF66"/>
                </a:solidFill>
              </a:rPr>
              <a:t>Face Detection + Face Alignment</a:t>
            </a:r>
          </a:p>
        </p:txBody>
      </p:sp>
      <p:cxnSp>
        <p:nvCxnSpPr>
          <p:cNvPr id="24" name="Curved Connector 23"/>
          <p:cNvCxnSpPr>
            <a:stCxn id="6" idx="2"/>
            <a:endCxn id="8" idx="0"/>
          </p:cNvCxnSpPr>
          <p:nvPr/>
        </p:nvCxnSpPr>
        <p:spPr>
          <a:xfrm rot="16200000" flipH="1">
            <a:off x="4296436" y="2649373"/>
            <a:ext cx="391170" cy="1217543"/>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2678959" y="4910959"/>
            <a:ext cx="1394791" cy="7465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Dlib</a:t>
            </a:r>
            <a:endParaRPr lang="en-US" dirty="0"/>
          </a:p>
        </p:txBody>
      </p:sp>
      <p:sp>
        <p:nvSpPr>
          <p:cNvPr id="28" name="Rectangle 27"/>
          <p:cNvSpPr/>
          <p:nvPr/>
        </p:nvSpPr>
        <p:spPr>
          <a:xfrm>
            <a:off x="3983745" y="4787808"/>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face_recognition</a:t>
            </a:r>
            <a:endParaRPr lang="en-US" sz="1400" dirty="0"/>
          </a:p>
        </p:txBody>
      </p:sp>
      <p:sp>
        <p:nvSpPr>
          <p:cNvPr id="6" name="Rectangle 5"/>
          <p:cNvSpPr/>
          <p:nvPr/>
        </p:nvSpPr>
        <p:spPr>
          <a:xfrm>
            <a:off x="3172602" y="2366821"/>
            <a:ext cx="1421296" cy="695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Haar</a:t>
            </a:r>
            <a:r>
              <a:rPr lang="en-US" dirty="0"/>
              <a:t> Face Cascade</a:t>
            </a:r>
          </a:p>
        </p:txBody>
      </p:sp>
      <p:sp>
        <p:nvSpPr>
          <p:cNvPr id="30" name="TextBox 29"/>
          <p:cNvSpPr txBox="1"/>
          <p:nvPr/>
        </p:nvSpPr>
        <p:spPr>
          <a:xfrm>
            <a:off x="5321110" y="4613872"/>
            <a:ext cx="1159566" cy="1169551"/>
          </a:xfrm>
          <a:prstGeom prst="rect">
            <a:avLst/>
          </a:prstGeom>
          <a:noFill/>
        </p:spPr>
        <p:txBody>
          <a:bodyPr wrap="square" rtlCol="0">
            <a:spAutoFit/>
          </a:bodyPr>
          <a:lstStyle/>
          <a:p>
            <a:r>
              <a:rPr lang="en-US" sz="1400" dirty="0">
                <a:solidFill>
                  <a:srgbClr val="66FF66"/>
                </a:solidFill>
              </a:rPr>
              <a:t>Refining + Encoding with 128 Feature Vectors </a:t>
            </a:r>
          </a:p>
        </p:txBody>
      </p:sp>
      <p:cxnSp>
        <p:nvCxnSpPr>
          <p:cNvPr id="31" name="Curved Connector 30"/>
          <p:cNvCxnSpPr>
            <a:stCxn id="8" idx="2"/>
            <a:endCxn id="28" idx="0"/>
          </p:cNvCxnSpPr>
          <p:nvPr/>
        </p:nvCxnSpPr>
        <p:spPr>
          <a:xfrm rot="5400000">
            <a:off x="4578424" y="4265438"/>
            <a:ext cx="638339" cy="406400"/>
          </a:xfrm>
          <a:prstGeom prst="curvedConnector3">
            <a:avLst>
              <a:gd name="adj1" fmla="val 50000"/>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439802" y="3178339"/>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KNN</a:t>
            </a:r>
          </a:p>
        </p:txBody>
      </p:sp>
      <p:sp>
        <p:nvSpPr>
          <p:cNvPr id="36" name="Rectangle 35"/>
          <p:cNvSpPr/>
          <p:nvPr/>
        </p:nvSpPr>
        <p:spPr>
          <a:xfrm>
            <a:off x="7439802" y="3848765"/>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Logistic Regression</a:t>
            </a:r>
          </a:p>
        </p:txBody>
      </p:sp>
      <p:sp>
        <p:nvSpPr>
          <p:cNvPr id="37" name="Rectangle 36"/>
          <p:cNvSpPr/>
          <p:nvPr/>
        </p:nvSpPr>
        <p:spPr>
          <a:xfrm>
            <a:off x="7439802" y="4519191"/>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SVM</a:t>
            </a:r>
          </a:p>
        </p:txBody>
      </p:sp>
      <p:sp>
        <p:nvSpPr>
          <p:cNvPr id="38" name="Rectangle 37"/>
          <p:cNvSpPr/>
          <p:nvPr/>
        </p:nvSpPr>
        <p:spPr>
          <a:xfrm>
            <a:off x="7439802" y="5189617"/>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MLP</a:t>
            </a:r>
          </a:p>
        </p:txBody>
      </p:sp>
      <p:sp>
        <p:nvSpPr>
          <p:cNvPr id="39" name="Rectangle 38"/>
          <p:cNvSpPr/>
          <p:nvPr/>
        </p:nvSpPr>
        <p:spPr>
          <a:xfrm>
            <a:off x="8967391" y="4200021"/>
            <a:ext cx="1136927" cy="537233"/>
          </a:xfrm>
          <a:prstGeom prst="rect">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Voting</a:t>
            </a:r>
          </a:p>
        </p:txBody>
      </p:sp>
      <p:cxnSp>
        <p:nvCxnSpPr>
          <p:cNvPr id="40" name="Curved Connector 39"/>
          <p:cNvCxnSpPr>
            <a:stCxn id="28" idx="2"/>
            <a:endCxn id="38" idx="1"/>
          </p:cNvCxnSpPr>
          <p:nvPr/>
        </p:nvCxnSpPr>
        <p:spPr>
          <a:xfrm rot="5400000" flipH="1" flipV="1">
            <a:off x="6054440" y="4098186"/>
            <a:ext cx="25313" cy="2745409"/>
          </a:xfrm>
          <a:prstGeom prst="curvedConnector4">
            <a:avLst>
              <a:gd name="adj1" fmla="val -2508592"/>
              <a:gd name="adj2" fmla="val 77744"/>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28" idx="2"/>
            <a:endCxn id="37" idx="1"/>
          </p:cNvCxnSpPr>
          <p:nvPr/>
        </p:nvCxnSpPr>
        <p:spPr>
          <a:xfrm rot="5400000" flipH="1" flipV="1">
            <a:off x="5719227" y="3762973"/>
            <a:ext cx="695739" cy="2745409"/>
          </a:xfrm>
          <a:prstGeom prst="curvedConnector4">
            <a:avLst>
              <a:gd name="adj1" fmla="val -96137"/>
              <a:gd name="adj2" fmla="val 7620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p:cNvCxnSpPr>
            <a:stCxn id="28" idx="2"/>
            <a:endCxn id="36" idx="1"/>
          </p:cNvCxnSpPr>
          <p:nvPr/>
        </p:nvCxnSpPr>
        <p:spPr>
          <a:xfrm rot="5400000" flipH="1" flipV="1">
            <a:off x="5384014" y="3427760"/>
            <a:ext cx="1366165" cy="2745409"/>
          </a:xfrm>
          <a:prstGeom prst="curvedConnector4">
            <a:avLst>
              <a:gd name="adj1" fmla="val -47100"/>
              <a:gd name="adj2" fmla="val 7435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p:cNvCxnSpPr>
            <a:stCxn id="28" idx="2"/>
            <a:endCxn id="35" idx="1"/>
          </p:cNvCxnSpPr>
          <p:nvPr/>
        </p:nvCxnSpPr>
        <p:spPr>
          <a:xfrm rot="5400000" flipH="1" flipV="1">
            <a:off x="5048801" y="3092547"/>
            <a:ext cx="2036591" cy="2745409"/>
          </a:xfrm>
          <a:prstGeom prst="curvedConnector4">
            <a:avLst>
              <a:gd name="adj1" fmla="val -29933"/>
              <a:gd name="adj2" fmla="val 71885"/>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35" idx="3"/>
            <a:endCxn id="39" idx="1"/>
          </p:cNvCxnSpPr>
          <p:nvPr/>
        </p:nvCxnSpPr>
        <p:spPr>
          <a:xfrm>
            <a:off x="8576729" y="3446956"/>
            <a:ext cx="390662" cy="1021682"/>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6" idx="3"/>
            <a:endCxn id="39" idx="1"/>
          </p:cNvCxnSpPr>
          <p:nvPr/>
        </p:nvCxnSpPr>
        <p:spPr>
          <a:xfrm>
            <a:off x="8576729" y="4117382"/>
            <a:ext cx="390662" cy="351256"/>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37" idx="3"/>
            <a:endCxn id="39" idx="1"/>
          </p:cNvCxnSpPr>
          <p:nvPr/>
        </p:nvCxnSpPr>
        <p:spPr>
          <a:xfrm flipV="1">
            <a:off x="8576729" y="4468638"/>
            <a:ext cx="390662" cy="319170"/>
          </a:xfrm>
          <a:prstGeom prst="bentConnector3">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38" idx="3"/>
            <a:endCxn id="39" idx="1"/>
          </p:cNvCxnSpPr>
          <p:nvPr/>
        </p:nvCxnSpPr>
        <p:spPr>
          <a:xfrm flipV="1">
            <a:off x="8576729" y="4468638"/>
            <a:ext cx="390662" cy="989596"/>
          </a:xfrm>
          <a:prstGeom prst="bentConnector3">
            <a:avLst>
              <a:gd name="adj1" fmla="val 50000"/>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4" name="Notched Right Arrow 73"/>
          <p:cNvSpPr/>
          <p:nvPr/>
        </p:nvSpPr>
        <p:spPr>
          <a:xfrm>
            <a:off x="10196806" y="4261430"/>
            <a:ext cx="437323" cy="407642"/>
          </a:xfrm>
          <a:prstGeom prst="notched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10649408" y="4256882"/>
            <a:ext cx="1249759" cy="369332"/>
          </a:xfrm>
          <a:prstGeom prst="rect">
            <a:avLst/>
          </a:prstGeom>
          <a:noFill/>
        </p:spPr>
        <p:txBody>
          <a:bodyPr wrap="square" rtlCol="0">
            <a:spAutoFit/>
          </a:bodyPr>
          <a:lstStyle/>
          <a:p>
            <a:r>
              <a:rPr lang="en-US" dirty="0">
                <a:solidFill>
                  <a:srgbClr val="00B0F0"/>
                </a:solidFill>
              </a:rPr>
              <a:t>Prediction</a:t>
            </a:r>
          </a:p>
        </p:txBody>
      </p:sp>
      <p:sp>
        <p:nvSpPr>
          <p:cNvPr id="76" name="TextBox 75"/>
          <p:cNvSpPr txBox="1"/>
          <p:nvPr/>
        </p:nvSpPr>
        <p:spPr>
          <a:xfrm rot="20542091">
            <a:off x="3188452" y="2030644"/>
            <a:ext cx="1111250" cy="276999"/>
          </a:xfrm>
          <a:prstGeom prst="rect">
            <a:avLst/>
          </a:prstGeom>
          <a:solidFill>
            <a:srgbClr val="00B0F0"/>
          </a:solidFill>
        </p:spPr>
        <p:txBody>
          <a:bodyPr wrap="square" rtlCol="0">
            <a:spAutoFit/>
          </a:bodyPr>
          <a:lstStyle/>
          <a:p>
            <a:r>
              <a:rPr lang="en-US" sz="1200" dirty="0">
                <a:solidFill>
                  <a:schemeClr val="bg1">
                    <a:lumMod val="95000"/>
                    <a:lumOff val="5000"/>
                  </a:schemeClr>
                </a:solidFill>
              </a:rPr>
              <a:t>Face Detection</a:t>
            </a:r>
          </a:p>
        </p:txBody>
      </p:sp>
      <p:sp>
        <p:nvSpPr>
          <p:cNvPr id="77" name="TextBox 76"/>
          <p:cNvSpPr txBox="1"/>
          <p:nvPr/>
        </p:nvSpPr>
        <p:spPr>
          <a:xfrm rot="20542091">
            <a:off x="5141719" y="2933517"/>
            <a:ext cx="1174159" cy="276999"/>
          </a:xfrm>
          <a:prstGeom prst="rect">
            <a:avLst/>
          </a:prstGeom>
          <a:solidFill>
            <a:srgbClr val="00B0F0"/>
          </a:solidFill>
        </p:spPr>
        <p:txBody>
          <a:bodyPr wrap="square" rtlCol="0">
            <a:spAutoFit/>
          </a:bodyPr>
          <a:lstStyle/>
          <a:p>
            <a:r>
              <a:rPr lang="en-US" sz="1200" dirty="0">
                <a:solidFill>
                  <a:schemeClr val="bg1">
                    <a:lumMod val="95000"/>
                    <a:lumOff val="5000"/>
                  </a:schemeClr>
                </a:solidFill>
              </a:rPr>
              <a:t>Face Alignment</a:t>
            </a:r>
          </a:p>
        </p:txBody>
      </p:sp>
      <p:sp>
        <p:nvSpPr>
          <p:cNvPr id="78" name="TextBox 77"/>
          <p:cNvSpPr txBox="1"/>
          <p:nvPr/>
        </p:nvSpPr>
        <p:spPr>
          <a:xfrm rot="20542091">
            <a:off x="3243200" y="4574043"/>
            <a:ext cx="1461189" cy="276999"/>
          </a:xfrm>
          <a:prstGeom prst="rect">
            <a:avLst/>
          </a:prstGeom>
          <a:solidFill>
            <a:srgbClr val="00B0F0"/>
          </a:solidFill>
        </p:spPr>
        <p:txBody>
          <a:bodyPr wrap="square" rtlCol="0">
            <a:spAutoFit/>
          </a:bodyPr>
          <a:lstStyle/>
          <a:p>
            <a:r>
              <a:rPr lang="en-US" sz="1200" dirty="0">
                <a:solidFill>
                  <a:schemeClr val="bg1">
                    <a:lumMod val="95000"/>
                    <a:lumOff val="5000"/>
                  </a:schemeClr>
                </a:solidFill>
              </a:rPr>
              <a:t>Face Representation</a:t>
            </a:r>
          </a:p>
        </p:txBody>
      </p:sp>
      <p:sp>
        <p:nvSpPr>
          <p:cNvPr id="3" name="Rectangle 2"/>
          <p:cNvSpPr/>
          <p:nvPr/>
        </p:nvSpPr>
        <p:spPr>
          <a:xfrm>
            <a:off x="7046843" y="2469435"/>
            <a:ext cx="3149963" cy="4090391"/>
          </a:xfrm>
          <a:prstGeom prst="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9165708" y="2097250"/>
            <a:ext cx="1249759" cy="369332"/>
          </a:xfrm>
          <a:prstGeom prst="rect">
            <a:avLst/>
          </a:prstGeom>
          <a:noFill/>
        </p:spPr>
        <p:txBody>
          <a:bodyPr wrap="square" rtlCol="0">
            <a:spAutoFit/>
          </a:bodyPr>
          <a:lstStyle/>
          <a:p>
            <a:r>
              <a:rPr lang="en-US" dirty="0">
                <a:solidFill>
                  <a:schemeClr val="accent3">
                    <a:lumMod val="60000"/>
                    <a:lumOff val="40000"/>
                  </a:schemeClr>
                </a:solidFill>
              </a:rPr>
              <a:t>Ensemble</a:t>
            </a:r>
          </a:p>
        </p:txBody>
      </p:sp>
    </p:spTree>
    <p:extLst>
      <p:ext uri="{BB962C8B-B14F-4D97-AF65-F5344CB8AC3E}">
        <p14:creationId xmlns:p14="http://schemas.microsoft.com/office/powerpoint/2010/main" val="29292489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p:spPr>
        <p:txBody>
          <a:bodyPr/>
          <a:lstStyle/>
          <a:p>
            <a:r>
              <a:rPr lang="en-US" dirty="0"/>
              <a:t>Samples Used</a:t>
            </a:r>
          </a:p>
        </p:txBody>
      </p:sp>
      <p:sp>
        <p:nvSpPr>
          <p:cNvPr id="8" name="Rectangle 7"/>
          <p:cNvSpPr/>
          <p:nvPr/>
        </p:nvSpPr>
        <p:spPr>
          <a:xfrm>
            <a:off x="2567609" y="2474772"/>
            <a:ext cx="6384235" cy="2463367"/>
          </a:xfrm>
          <a:prstGeom prst="rect">
            <a:avLst/>
          </a:prstGeom>
          <a:ln>
            <a:solidFill>
              <a:schemeClr val="tx1">
                <a:lumMod val="90000"/>
              </a:schemeClr>
            </a:solidFill>
          </a:ln>
        </p:spPr>
        <p:txBody>
          <a:bodyPr wrap="square">
            <a:spAutoFit/>
          </a:bodyPr>
          <a:lstStyle/>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Change lighting by changing gamma to 0.8/1.2</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filtered using Laplacian of Gaussian</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filtered with Gaussian Blur</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zoomed in or zoomed out</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rotated right or left up to 15 degree</a:t>
            </a:r>
            <a:endParaRPr lang="en-US" sz="2400" dirty="0">
              <a:latin typeface="Calibri" panose="020F0502020204030204" pitchFamily="34" charset="0"/>
              <a:ea typeface="DengXian"/>
              <a:cs typeface="Times New Roman" panose="02020603050405020304" pitchFamily="18" charset="0"/>
            </a:endParaRPr>
          </a:p>
          <a:p>
            <a:pPr marL="342900" marR="0" lvl="0" indent="-342900">
              <a:lnSpc>
                <a:spcPct val="107000"/>
              </a:lnSpc>
              <a:spcBef>
                <a:spcPts val="0"/>
              </a:spcBef>
              <a:spcAft>
                <a:spcPts val="800"/>
              </a:spcAft>
              <a:buFont typeface="+mj-lt"/>
              <a:buAutoNum type="alphaLcParenR"/>
            </a:pPr>
            <a:r>
              <a:rPr lang="en-MY" sz="2400" dirty="0">
                <a:latin typeface="Calibri" panose="020F0502020204030204" pitchFamily="34" charset="0"/>
                <a:ea typeface="DengXian"/>
                <a:cs typeface="Times New Roman" panose="02020603050405020304" pitchFamily="18" charset="0"/>
              </a:rPr>
              <a:t>Images are flipped horizontally</a:t>
            </a:r>
            <a:endParaRPr lang="en-US" sz="2400" dirty="0">
              <a:latin typeface="Calibri" panose="020F0502020204030204" pitchFamily="34" charset="0"/>
              <a:ea typeface="DengXian"/>
              <a:cs typeface="Times New Roman" panose="02020603050405020304" pitchFamily="18" charset="0"/>
            </a:endParaRPr>
          </a:p>
        </p:txBody>
      </p:sp>
      <p:pic>
        <p:nvPicPr>
          <p:cNvPr id="9" name="Picture 8">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256059" y="1690688"/>
            <a:ext cx="786330" cy="645008"/>
          </a:xfrm>
          <a:prstGeom prst="rect">
            <a:avLst/>
          </a:prstGeom>
        </p:spPr>
      </p:pic>
      <p:pic>
        <p:nvPicPr>
          <p:cNvPr id="10" name="Picture 9">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468094" y="1554853"/>
            <a:ext cx="786330" cy="645008"/>
          </a:xfrm>
          <a:prstGeom prst="rect">
            <a:avLst/>
          </a:prstGeom>
        </p:spPr>
      </p:pic>
      <p:sp>
        <p:nvSpPr>
          <p:cNvPr id="11" name="TextBox 10"/>
          <p:cNvSpPr txBox="1"/>
          <p:nvPr/>
        </p:nvSpPr>
        <p:spPr>
          <a:xfrm>
            <a:off x="2460248" y="1400303"/>
            <a:ext cx="1470991" cy="954107"/>
          </a:xfrm>
          <a:prstGeom prst="rect">
            <a:avLst/>
          </a:prstGeom>
          <a:noFill/>
        </p:spPr>
        <p:txBody>
          <a:bodyPr wrap="square" rtlCol="0">
            <a:spAutoFit/>
          </a:bodyPr>
          <a:lstStyle/>
          <a:p>
            <a:r>
              <a:rPr lang="en-US" sz="2800" dirty="0">
                <a:solidFill>
                  <a:srgbClr val="00B0F0"/>
                </a:solidFill>
              </a:rPr>
              <a:t>100+ Samples</a:t>
            </a:r>
          </a:p>
        </p:txBody>
      </p:sp>
      <p:pic>
        <p:nvPicPr>
          <p:cNvPr id="12" name="Picture 11">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9419398" y="5321784"/>
            <a:ext cx="786330" cy="645008"/>
          </a:xfrm>
          <a:prstGeom prst="rect">
            <a:avLst/>
          </a:prstGeom>
        </p:spPr>
      </p:pic>
      <p:pic>
        <p:nvPicPr>
          <p:cNvPr id="13" name="Picture 12">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9631433" y="5185949"/>
            <a:ext cx="786330" cy="645008"/>
          </a:xfrm>
          <a:prstGeom prst="rect">
            <a:avLst/>
          </a:prstGeom>
        </p:spPr>
      </p:pic>
      <p:pic>
        <p:nvPicPr>
          <p:cNvPr id="14" name="Picture 13">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024598" y="4999280"/>
            <a:ext cx="786330" cy="645008"/>
          </a:xfrm>
          <a:prstGeom prst="rect">
            <a:avLst/>
          </a:prstGeom>
        </p:spPr>
      </p:pic>
      <p:pic>
        <p:nvPicPr>
          <p:cNvPr id="15" name="Picture 14">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236633" y="4863445"/>
            <a:ext cx="786330" cy="645008"/>
          </a:xfrm>
          <a:prstGeom prst="rect">
            <a:avLst/>
          </a:prstGeom>
        </p:spPr>
      </p:pic>
      <p:pic>
        <p:nvPicPr>
          <p:cNvPr id="16" name="Picture 15">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598893" y="4625942"/>
            <a:ext cx="786330" cy="645008"/>
          </a:xfrm>
          <a:prstGeom prst="rect">
            <a:avLst/>
          </a:prstGeom>
        </p:spPr>
      </p:pic>
      <p:pic>
        <p:nvPicPr>
          <p:cNvPr id="17" name="Picture 16">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10810928" y="4490107"/>
            <a:ext cx="786330" cy="645008"/>
          </a:xfrm>
          <a:prstGeom prst="rect">
            <a:avLst/>
          </a:prstGeom>
        </p:spPr>
      </p:pic>
      <p:sp>
        <p:nvSpPr>
          <p:cNvPr id="20" name="Bent-Up Arrow 19"/>
          <p:cNvSpPr/>
          <p:nvPr/>
        </p:nvSpPr>
        <p:spPr>
          <a:xfrm rot="5400000">
            <a:off x="1718125" y="2513928"/>
            <a:ext cx="576470" cy="576469"/>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Bent-Up Arrow 20"/>
          <p:cNvSpPr/>
          <p:nvPr/>
        </p:nvSpPr>
        <p:spPr>
          <a:xfrm rot="5400000">
            <a:off x="8480669" y="5185950"/>
            <a:ext cx="576470" cy="576469"/>
          </a:xfrm>
          <a:prstGeom prst="ben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9521067" y="3603917"/>
            <a:ext cx="1470991" cy="954107"/>
          </a:xfrm>
          <a:prstGeom prst="rect">
            <a:avLst/>
          </a:prstGeom>
          <a:noFill/>
        </p:spPr>
        <p:txBody>
          <a:bodyPr wrap="square" rtlCol="0">
            <a:spAutoFit/>
          </a:bodyPr>
          <a:lstStyle/>
          <a:p>
            <a:r>
              <a:rPr lang="en-US" sz="2800" dirty="0">
                <a:solidFill>
                  <a:srgbClr val="00B0F0"/>
                </a:solidFill>
              </a:rPr>
              <a:t>100K Samples</a:t>
            </a:r>
          </a:p>
        </p:txBody>
      </p:sp>
      <p:sp>
        <p:nvSpPr>
          <p:cNvPr id="23" name="TextBox 22"/>
          <p:cNvSpPr txBox="1"/>
          <p:nvPr/>
        </p:nvSpPr>
        <p:spPr>
          <a:xfrm>
            <a:off x="6792747" y="1951552"/>
            <a:ext cx="2801491" cy="523220"/>
          </a:xfrm>
          <a:prstGeom prst="rect">
            <a:avLst/>
          </a:prstGeom>
          <a:noFill/>
        </p:spPr>
        <p:txBody>
          <a:bodyPr wrap="square" rtlCol="0">
            <a:spAutoFit/>
          </a:bodyPr>
          <a:lstStyle/>
          <a:p>
            <a:r>
              <a:rPr lang="en-US" sz="2800" b="1" dirty="0">
                <a:solidFill>
                  <a:srgbClr val="66FF66"/>
                </a:solidFill>
              </a:rPr>
              <a:t>Augmentation</a:t>
            </a:r>
          </a:p>
        </p:txBody>
      </p:sp>
    </p:spTree>
    <p:extLst>
      <p:ext uri="{BB962C8B-B14F-4D97-AF65-F5344CB8AC3E}">
        <p14:creationId xmlns:p14="http://schemas.microsoft.com/office/powerpoint/2010/main" val="1974787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err="1"/>
              <a:t>OpenCV</a:t>
            </a:r>
            <a:r>
              <a:rPr lang="en-MY" dirty="0"/>
              <a:t> – </a:t>
            </a:r>
            <a:r>
              <a:rPr lang="en-MY" dirty="0" err="1"/>
              <a:t>Haar</a:t>
            </a:r>
            <a:r>
              <a:rPr lang="en-MY" dirty="0"/>
              <a:t> Cascade</a:t>
            </a:r>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a:bodyPr>
          <a:lstStyle/>
          <a:p>
            <a:r>
              <a:rPr lang="en-MY" dirty="0" err="1"/>
              <a:t>Haar</a:t>
            </a:r>
            <a:r>
              <a:rPr lang="en-MY" dirty="0"/>
              <a:t> Cascade has 4 stages:</a:t>
            </a:r>
            <a:endParaRPr lang="en-US" dirty="0"/>
          </a:p>
          <a:p>
            <a:pPr lvl="1"/>
            <a:r>
              <a:rPr lang="en-MY" dirty="0" err="1"/>
              <a:t>Haar</a:t>
            </a:r>
            <a:r>
              <a:rPr lang="en-MY" dirty="0"/>
              <a:t> Feature Selection (Not </a:t>
            </a:r>
            <a:r>
              <a:rPr lang="en-MY" dirty="0" err="1"/>
              <a:t>Haar</a:t>
            </a:r>
            <a:r>
              <a:rPr lang="en-MY" dirty="0"/>
              <a:t> Wavelet)</a:t>
            </a:r>
            <a:endParaRPr lang="en-US" dirty="0"/>
          </a:p>
          <a:p>
            <a:pPr lvl="1"/>
            <a:r>
              <a:rPr lang="en-MY" dirty="0"/>
              <a:t>Creating Integral Images (Allows multiple </a:t>
            </a:r>
            <a:r>
              <a:rPr lang="en-MY" dirty="0" err="1"/>
              <a:t>Haar</a:t>
            </a:r>
            <a:r>
              <a:rPr lang="en-MY" dirty="0"/>
              <a:t> features to be determined across the image)</a:t>
            </a:r>
            <a:endParaRPr lang="en-US" dirty="0"/>
          </a:p>
          <a:p>
            <a:pPr lvl="1"/>
            <a:r>
              <a:rPr lang="en-MY" dirty="0" err="1"/>
              <a:t>Adaboost</a:t>
            </a:r>
            <a:r>
              <a:rPr lang="en-MY" dirty="0"/>
              <a:t> Training (Boosting method, ensemble on weaker convolutional classifier using </a:t>
            </a:r>
            <a:r>
              <a:rPr lang="en-MY" dirty="0" err="1"/>
              <a:t>Haar</a:t>
            </a:r>
            <a:r>
              <a:rPr lang="en-MY" dirty="0"/>
              <a:t> Feature as kernel. Pre-trained using positive and negative images)</a:t>
            </a:r>
            <a:endParaRPr lang="en-US" dirty="0"/>
          </a:p>
          <a:p>
            <a:pPr lvl="1"/>
            <a:r>
              <a:rPr lang="en-MY" dirty="0"/>
              <a:t>Cascading Classifiers (Stages of </a:t>
            </a:r>
            <a:r>
              <a:rPr lang="en-MY" dirty="0" err="1"/>
              <a:t>Adaboost</a:t>
            </a:r>
            <a:r>
              <a:rPr lang="en-MY" dirty="0"/>
              <a:t> </a:t>
            </a:r>
            <a:r>
              <a:rPr lang="en-MY" dirty="0" err="1"/>
              <a:t>classfier</a:t>
            </a:r>
            <a:r>
              <a:rPr lang="en-MY" dirty="0"/>
              <a:t>. Determine the strongest image region than resemble the face)</a:t>
            </a:r>
            <a:endParaRPr lang="en-US" dirty="0"/>
          </a:p>
        </p:txBody>
      </p:sp>
    </p:spTree>
    <p:extLst>
      <p:ext uri="{BB962C8B-B14F-4D97-AF65-F5344CB8AC3E}">
        <p14:creationId xmlns:p14="http://schemas.microsoft.com/office/powerpoint/2010/main" val="69401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a:t>MTCNN</a:t>
            </a:r>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fontScale="92500"/>
          </a:bodyPr>
          <a:lstStyle/>
          <a:p>
            <a:pPr lvl="0"/>
            <a:r>
              <a:rPr lang="en-MY" dirty="0"/>
              <a:t>What is MTCNN?</a:t>
            </a:r>
            <a:endParaRPr lang="en-US" dirty="0"/>
          </a:p>
          <a:p>
            <a:pPr lvl="1"/>
            <a:r>
              <a:rPr lang="en-MY" dirty="0"/>
              <a:t>MTCNN or Multi-Task Cascaded Convolutional Neural Network is used for face landmark detection and face boundary detection.</a:t>
            </a:r>
            <a:endParaRPr lang="en-US" dirty="0"/>
          </a:p>
          <a:p>
            <a:pPr lvl="1"/>
            <a:r>
              <a:rPr lang="en-MY" dirty="0"/>
              <a:t>MTCNN has 3 stages of convolutional neural networks namely, P-Net (Proposal), R-Net (Refine) and O-Net (Output)</a:t>
            </a:r>
            <a:endParaRPr lang="en-US" dirty="0"/>
          </a:p>
          <a:p>
            <a:pPr lvl="1"/>
            <a:r>
              <a:rPr lang="en-MY" dirty="0"/>
              <a:t>Best bounding coordinate and 5 face landmark coordinates are selected.</a:t>
            </a:r>
          </a:p>
          <a:p>
            <a:pPr lvl="0"/>
            <a:r>
              <a:rPr lang="en-MY" dirty="0"/>
              <a:t>Why use MTCNN?</a:t>
            </a:r>
            <a:endParaRPr lang="en-US" dirty="0"/>
          </a:p>
          <a:p>
            <a:pPr lvl="1"/>
            <a:r>
              <a:rPr lang="en-MY" dirty="0"/>
              <a:t>Giving position of face landmark in fast speed. It can re-align the faces so the eyes are in horizontal axis. It reduces the rotation of images in the augmentation process. Hence, MTCNN alignment is used during both training and testing stage.</a:t>
            </a:r>
            <a:endParaRPr lang="en-US" dirty="0"/>
          </a:p>
          <a:p>
            <a:pPr lvl="1"/>
            <a:r>
              <a:rPr lang="en-MY" dirty="0"/>
              <a:t>MTCNN realignment is faster than DLIB. Hence using MTCNN at image pre-processing.</a:t>
            </a:r>
            <a:endParaRPr lang="en-US" dirty="0"/>
          </a:p>
          <a:p>
            <a:endParaRPr lang="en-MY" dirty="0"/>
          </a:p>
        </p:txBody>
      </p:sp>
    </p:spTree>
    <p:extLst>
      <p:ext uri="{BB962C8B-B14F-4D97-AF65-F5344CB8AC3E}">
        <p14:creationId xmlns:p14="http://schemas.microsoft.com/office/powerpoint/2010/main" val="31401632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2238"/>
</p:tagLst>
</file>

<file path=ppt/tags/tag10.xml><?xml version="1.0" encoding="utf-8"?>
<p:tagLst xmlns:a="http://schemas.openxmlformats.org/drawingml/2006/main" xmlns:r="http://schemas.openxmlformats.org/officeDocument/2006/relationships" xmlns:p="http://schemas.openxmlformats.org/presentationml/2006/main">
  <p:tag name="AS_UNIQUEID" val="1573"/>
</p:tagLst>
</file>

<file path=ppt/tags/tag11.xml><?xml version="1.0" encoding="utf-8"?>
<p:tagLst xmlns:a="http://schemas.openxmlformats.org/drawingml/2006/main" xmlns:r="http://schemas.openxmlformats.org/officeDocument/2006/relationships" xmlns:p="http://schemas.openxmlformats.org/presentationml/2006/main">
  <p:tag name="AS_UNIQUEID" val="1574"/>
</p:tagLst>
</file>

<file path=ppt/tags/tag12.xml><?xml version="1.0" encoding="utf-8"?>
<p:tagLst xmlns:a="http://schemas.openxmlformats.org/drawingml/2006/main" xmlns:r="http://schemas.openxmlformats.org/officeDocument/2006/relationships" xmlns:p="http://schemas.openxmlformats.org/presentationml/2006/main">
  <p:tag name="AS_UNIQUEID" val="1575"/>
</p:tagLst>
</file>

<file path=ppt/tags/tag13.xml><?xml version="1.0" encoding="utf-8"?>
<p:tagLst xmlns:a="http://schemas.openxmlformats.org/drawingml/2006/main" xmlns:r="http://schemas.openxmlformats.org/officeDocument/2006/relationships" xmlns:p="http://schemas.openxmlformats.org/presentationml/2006/main">
  <p:tag name="AS_UNIQUEID" val="1576"/>
</p:tagLst>
</file>

<file path=ppt/tags/tag14.xml><?xml version="1.0" encoding="utf-8"?>
<p:tagLst xmlns:a="http://schemas.openxmlformats.org/drawingml/2006/main" xmlns:r="http://schemas.openxmlformats.org/officeDocument/2006/relationships" xmlns:p="http://schemas.openxmlformats.org/presentationml/2006/main">
  <p:tag name="AS_UNIQUEID" val="1577"/>
</p:tagLst>
</file>

<file path=ppt/tags/tag2.xml><?xml version="1.0" encoding="utf-8"?>
<p:tagLst xmlns:a="http://schemas.openxmlformats.org/drawingml/2006/main" xmlns:r="http://schemas.openxmlformats.org/officeDocument/2006/relationships" xmlns:p="http://schemas.openxmlformats.org/presentationml/2006/main">
  <p:tag name="AS_UNIQUEID" val="2239"/>
</p:tagLst>
</file>

<file path=ppt/tags/tag3.xml><?xml version="1.0" encoding="utf-8"?>
<p:tagLst xmlns:a="http://schemas.openxmlformats.org/drawingml/2006/main" xmlns:r="http://schemas.openxmlformats.org/officeDocument/2006/relationships" xmlns:p="http://schemas.openxmlformats.org/presentationml/2006/main">
  <p:tag name="AS_UNIQUEID" val="2240"/>
</p:tagLst>
</file>

<file path=ppt/tags/tag4.xml><?xml version="1.0" encoding="utf-8"?>
<p:tagLst xmlns:a="http://schemas.openxmlformats.org/drawingml/2006/main" xmlns:r="http://schemas.openxmlformats.org/officeDocument/2006/relationships" xmlns:p="http://schemas.openxmlformats.org/presentationml/2006/main">
  <p:tag name="AS_UNIQUEID" val="2241"/>
</p:tagLst>
</file>

<file path=ppt/tags/tag5.xml><?xml version="1.0" encoding="utf-8"?>
<p:tagLst xmlns:a="http://schemas.openxmlformats.org/drawingml/2006/main" xmlns:r="http://schemas.openxmlformats.org/officeDocument/2006/relationships" xmlns:p="http://schemas.openxmlformats.org/presentationml/2006/main">
  <p:tag name="AS_UNIQUEID" val="2242"/>
</p:tagLst>
</file>

<file path=ppt/tags/tag6.xml><?xml version="1.0" encoding="utf-8"?>
<p:tagLst xmlns:a="http://schemas.openxmlformats.org/drawingml/2006/main" xmlns:r="http://schemas.openxmlformats.org/officeDocument/2006/relationships" xmlns:p="http://schemas.openxmlformats.org/presentationml/2006/main">
  <p:tag name="AS_UNIQUEID" val="2243"/>
</p:tagLst>
</file>

<file path=ppt/tags/tag7.xml><?xml version="1.0" encoding="utf-8"?>
<p:tagLst xmlns:a="http://schemas.openxmlformats.org/drawingml/2006/main" xmlns:r="http://schemas.openxmlformats.org/officeDocument/2006/relationships" xmlns:p="http://schemas.openxmlformats.org/presentationml/2006/main">
  <p:tag name="AS_UNIQUEID" val="1570"/>
</p:tagLst>
</file>

<file path=ppt/tags/tag8.xml><?xml version="1.0" encoding="utf-8"?>
<p:tagLst xmlns:a="http://schemas.openxmlformats.org/drawingml/2006/main" xmlns:r="http://schemas.openxmlformats.org/officeDocument/2006/relationships" xmlns:p="http://schemas.openxmlformats.org/presentationml/2006/main">
  <p:tag name="AS_UNIQUEID" val="1571"/>
</p:tagLst>
</file>

<file path=ppt/tags/tag9.xml><?xml version="1.0" encoding="utf-8"?>
<p:tagLst xmlns:a="http://schemas.openxmlformats.org/drawingml/2006/main" xmlns:r="http://schemas.openxmlformats.org/officeDocument/2006/relationships" xmlns:p="http://schemas.openxmlformats.org/presentationml/2006/main">
  <p:tag name="AS_UNIQUEID" val="1572"/>
</p:tagLst>
</file>

<file path=ppt/theme/theme1.xml><?xml version="1.0" encoding="utf-8"?>
<a:theme xmlns:a="http://schemas.openxmlformats.org/drawingml/2006/main" name="REDWOOD-SKT">
  <a:themeElements>
    <a:clrScheme name="Custom 2">
      <a:dk1>
        <a:srgbClr val="000000"/>
      </a:dk1>
      <a:lt1>
        <a:srgbClr val="FCFBFA"/>
      </a:lt1>
      <a:dk2>
        <a:srgbClr val="302C2A"/>
      </a:dk2>
      <a:lt2>
        <a:srgbClr val="E5DBBE"/>
      </a:lt2>
      <a:accent1>
        <a:srgbClr val="C74634"/>
      </a:accent1>
      <a:accent2>
        <a:srgbClr val="E6AC58"/>
      </a:accent2>
      <a:accent3>
        <a:srgbClr val="AE562C"/>
      </a:accent3>
      <a:accent4>
        <a:srgbClr val="759C6C"/>
      </a:accent4>
      <a:accent5>
        <a:srgbClr val="2B6141"/>
      </a:accent5>
      <a:accent6>
        <a:srgbClr val="93AFA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 Redwood (SKT).potx" id="{05F33DB3-EFD0-5D46-BD56-A887220B8E96}" vid="{447E186B-BD03-0942-ADEB-6E4DFB62FCE5}"/>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2FB0D8-5A85-498B-9244-AB9E18901C51}" vid="{44BB771E-FCCD-4223-BCC1-789AE8E857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2735</TotalTime>
  <Words>1764</Words>
  <Application>Microsoft Office PowerPoint</Application>
  <PresentationFormat>Widescreen</PresentationFormat>
  <Paragraphs>238</Paragraphs>
  <Slides>20</Slides>
  <Notes>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Georgia</vt:lpstr>
      <vt:lpstr>Oracle Sans</vt:lpstr>
      <vt:lpstr>Oracle Sans Extra Bold</vt:lpstr>
      <vt:lpstr>Oracle Sans Light</vt:lpstr>
      <vt:lpstr>REDWOOD-SKT</vt:lpstr>
      <vt:lpstr>Dark Master</vt:lpstr>
      <vt:lpstr>Security Access With Deep Learning</vt:lpstr>
      <vt:lpstr>Problem Statement</vt:lpstr>
      <vt:lpstr>Solution Overview – Key Components</vt:lpstr>
      <vt:lpstr>Solution Overview – How it Works</vt:lpstr>
      <vt:lpstr>Detect Intruders by Background Subtraction</vt:lpstr>
      <vt:lpstr>Face Recognition Solution Framework</vt:lpstr>
      <vt:lpstr>Samples Used</vt:lpstr>
      <vt:lpstr>OpenCV – Haar Cascade</vt:lpstr>
      <vt:lpstr>MTCNN</vt:lpstr>
      <vt:lpstr>Dlib – Face Encoding</vt:lpstr>
      <vt:lpstr>Face Recognition Solution Framework</vt:lpstr>
      <vt:lpstr>Face Recognition – Complication</vt:lpstr>
      <vt:lpstr>Performance</vt:lpstr>
      <vt:lpstr>Alert Mechanism – SMS &amp; Email</vt:lpstr>
      <vt:lpstr>Solution Overview – A Quick Demo</vt:lpstr>
      <vt:lpstr>Project Plan</vt:lpstr>
      <vt:lpstr>Appendix</vt:lpstr>
      <vt:lpstr>MTCNN - Explained</vt:lpstr>
      <vt:lpstr>Demo Asset – Currently Under Construction</vt:lpstr>
      <vt:lpstr>Smart City Demo</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FRHAN</dc:creator>
  <cp:lastModifiedBy>Francis Han</cp:lastModifiedBy>
  <cp:revision>98</cp:revision>
  <dcterms:created xsi:type="dcterms:W3CDTF">2019-12-30T03:13:22Z</dcterms:created>
  <dcterms:modified xsi:type="dcterms:W3CDTF">2020-04-29T14:11:45Z</dcterms:modified>
</cp:coreProperties>
</file>